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1" r:id="rId23"/>
    <p:sldId id="278" r:id="rId2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46" autoAdjust="0"/>
    <p:restoredTop sz="94660"/>
  </p:normalViewPr>
  <p:slideViewPr>
    <p:cSldViewPr>
      <p:cViewPr>
        <p:scale>
          <a:sx n="75" d="100"/>
          <a:sy n="75" d="100"/>
        </p:scale>
        <p:origin x="-588"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F6B0E908-7455-427C-9CAE-C56765EDC4E4}"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2723847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6B0E908-7455-427C-9CAE-C56765EDC4E4}"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2296815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0E908-7455-427C-9CAE-C56765EDC4E4}"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2290181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F6B0E908-7455-427C-9CAE-C56765EDC4E4}" type="datetimeFigureOut">
              <a:rPr lang="el-GR" smtClean="0"/>
              <a:t>29/8/2016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3292721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F6B0E908-7455-427C-9CAE-C56765EDC4E4}" type="datetimeFigureOut">
              <a:rPr lang="el-GR" smtClean="0"/>
              <a:t>29/8/2016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332290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F6B0E908-7455-427C-9CAE-C56765EDC4E4}" type="datetimeFigureOut">
              <a:rPr lang="el-GR" smtClean="0"/>
              <a:t>29/8/2016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3844647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0E908-7455-427C-9CAE-C56765EDC4E4}" type="datetimeFigureOut">
              <a:rPr lang="el-GR" smtClean="0"/>
              <a:t>29/8/2016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304747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0E908-7455-427C-9CAE-C56765EDC4E4}" type="datetimeFigureOut">
              <a:rPr lang="el-GR" smtClean="0"/>
              <a:t>29/8/2016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3587665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0E908-7455-427C-9CAE-C56765EDC4E4}" type="datetimeFigureOut">
              <a:rPr lang="el-GR" smtClean="0"/>
              <a:t>29/8/2016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3402222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6B0E908-7455-427C-9CAE-C56765EDC4E4}"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1316747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6B0E908-7455-427C-9CAE-C56765EDC4E4}" type="datetimeFigureOut">
              <a:rPr lang="el-GR" smtClean="0"/>
              <a:t>29/8/2016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F6F63DA-6EAE-4EAC-8D68-784506448015}" type="slidenum">
              <a:rPr lang="el-GR" smtClean="0"/>
              <a:t>‹#›</a:t>
            </a:fld>
            <a:endParaRPr lang="el-GR"/>
          </a:p>
        </p:txBody>
      </p:sp>
    </p:spTree>
    <p:extLst>
      <p:ext uri="{BB962C8B-B14F-4D97-AF65-F5344CB8AC3E}">
        <p14:creationId xmlns:p14="http://schemas.microsoft.com/office/powerpoint/2010/main" val="284285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0E908-7455-427C-9CAE-C56765EDC4E4}" type="datetimeFigureOut">
              <a:rPr lang="el-GR" smtClean="0"/>
              <a:t>29/8/2016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6F63DA-6EAE-4EAC-8D68-784506448015}" type="slidenum">
              <a:rPr lang="el-GR" smtClean="0"/>
              <a:t>‹#›</a:t>
            </a:fld>
            <a:endParaRPr lang="el-GR"/>
          </a:p>
        </p:txBody>
      </p:sp>
    </p:spTree>
    <p:extLst>
      <p:ext uri="{BB962C8B-B14F-4D97-AF65-F5344CB8AC3E}">
        <p14:creationId xmlns:p14="http://schemas.microsoft.com/office/powerpoint/2010/main" val="2533444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image" Target="../media/image7.gif"/><Relationship Id="rId7" Type="http://schemas.openxmlformats.org/officeDocument/2006/relationships/image" Target="../media/image11.gif"/><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image" Target="../media/image7.gif"/><Relationship Id="rId7" Type="http://schemas.openxmlformats.org/officeDocument/2006/relationships/image" Target="../media/image11.gif"/><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image" Target="../media/image8.gif"/><Relationship Id="rId7" Type="http://schemas.openxmlformats.org/officeDocument/2006/relationships/image" Target="../media/image11.gif"/><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13.gif"/><Relationship Id="rId5" Type="http://schemas.openxmlformats.org/officeDocument/2006/relationships/image" Target="../media/image10.gif"/><Relationship Id="rId4" Type="http://schemas.openxmlformats.org/officeDocument/2006/relationships/image" Target="../media/image12.gif"/><Relationship Id="rId9" Type="http://schemas.openxmlformats.org/officeDocument/2006/relationships/image" Target="../media/image2.gif"/></Relationships>
</file>

<file path=ppt/slides/_rels/slide7.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image" Target="../media/image7.gif"/><Relationship Id="rId7" Type="http://schemas.openxmlformats.org/officeDocument/2006/relationships/image" Target="../media/image11.gif"/><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image" Target="../media/image9.gif"/><Relationship Id="rId7" Type="http://schemas.openxmlformats.org/officeDocument/2006/relationships/image" Target="../media/image8.gif"/><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11.gif"/><Relationship Id="rId4" Type="http://schemas.openxmlformats.org/officeDocument/2006/relationships/image" Target="../media/image10.gif"/><Relationship Id="rId9" Type="http://schemas.openxmlformats.org/officeDocument/2006/relationships/image" Target="../media/image13.gif"/></Relationships>
</file>

<file path=ppt/slides/_rels/slide9.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image" Target="../media/image7.gif"/><Relationship Id="rId7" Type="http://schemas.openxmlformats.org/officeDocument/2006/relationships/image" Target="../media/image3.gif"/><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8.gif"/></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1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gif"/></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gif"/></Relationships>
</file>

<file path=ppt/slides/_rels/slide2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gif"/></Relationships>
</file>

<file path=ppt/slides/_rels/slide2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gif"/></Relationships>
</file>

<file path=ppt/slides/_rels/slide22.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solidFill>
                  <a:srgbClr val="FF0000"/>
                </a:solidFill>
              </a:rPr>
              <a:t>Έρχονται απογοητεύσεις</a:t>
            </a:r>
            <a:endParaRPr lang="el-GR" b="1" dirty="0">
              <a:solidFill>
                <a:srgbClr val="FF0000"/>
              </a:solidFill>
            </a:endParaRPr>
          </a:p>
        </p:txBody>
      </p:sp>
      <p:sp>
        <p:nvSpPr>
          <p:cNvPr id="3" name="Subtitle 2"/>
          <p:cNvSpPr>
            <a:spLocks noGrp="1"/>
          </p:cNvSpPr>
          <p:nvPr>
            <p:ph type="subTitle" idx="1"/>
          </p:nvPr>
        </p:nvSpPr>
        <p:spPr/>
        <p:txBody>
          <a:bodyPr/>
          <a:lstStyle/>
          <a:p>
            <a:r>
              <a:rPr lang="el-GR" dirty="0" smtClean="0"/>
              <a:t>3</a:t>
            </a:r>
            <a:r>
              <a:rPr lang="el-GR" baseline="30000" dirty="0" smtClean="0"/>
              <a:t>ο</a:t>
            </a:r>
            <a:r>
              <a:rPr lang="el-GR" dirty="0" smtClean="0"/>
              <a:t> μάθημα από το </a:t>
            </a:r>
          </a:p>
          <a:p>
            <a:r>
              <a:rPr lang="el-GR" dirty="0" smtClean="0"/>
              <a:t>ΣΤΟΙΧΕΙΩΜΕΝΟ ΣΠΙΤΙ</a:t>
            </a:r>
            <a:endParaRPr lang="el-GR" dirty="0"/>
          </a:p>
        </p:txBody>
      </p:sp>
    </p:spTree>
    <p:extLst>
      <p:ext uri="{BB962C8B-B14F-4D97-AF65-F5344CB8AC3E}">
        <p14:creationId xmlns:p14="http://schemas.microsoft.com/office/powerpoint/2010/main" val="1285703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16632"/>
            <a:ext cx="4248472" cy="5909310"/>
          </a:xfrm>
          <a:prstGeom prst="rect">
            <a:avLst/>
          </a:prstGeom>
          <a:noFill/>
        </p:spPr>
        <p:txBody>
          <a:bodyPr wrap="square" rtlCol="0">
            <a:spAutoFit/>
          </a:bodyPr>
          <a:lstStyle/>
          <a:p>
            <a:r>
              <a:rPr lang="el-GR" dirty="0" smtClean="0"/>
              <a:t>Η νέα δουλειά του Τσάρλυ αποδείχτηκε σκληρότερη από </a:t>
            </a:r>
            <a:r>
              <a:rPr lang="el-GR" dirty="0" err="1" smtClean="0"/>
              <a:t>ό,τι</a:t>
            </a:r>
            <a:r>
              <a:rPr lang="el-GR" dirty="0" smtClean="0"/>
              <a:t> την είχε φανταστεί, όμως δεν την παράτησε γιατί προσπαθούσε να κερδίσει χρήματα για την κατασκήνωση. Ο Τσάρλυ κι ο Κοκκινομάλλης εξακολουθούσαν να χρειάζονται περισσότερα χρήματα και τους έμενε μονάχα μιάμιση βδομάδα. Ο Κοκκινομάλλης βοηθούσε τον κύριο Λόγκαν με το Θερινό Σχολείο, αλλά ο κύριος Λόγκαν είπε στον Τσάρλυ ότι ο φίλος του σκεφτόταν να τα παρατήσει </a:t>
            </a:r>
            <a:endParaRPr lang="en-US" dirty="0" smtClean="0"/>
          </a:p>
          <a:p>
            <a:r>
              <a:rPr lang="el-GR" dirty="0" smtClean="0"/>
              <a:t>«Να τα παρατήσει! Δεν μπορεί να το κάνει αυτό!», ξέσπασε ο Τσάρλυ.</a:t>
            </a:r>
          </a:p>
          <a:p>
            <a:r>
              <a:rPr lang="el-GR" dirty="0" smtClean="0"/>
              <a:t>«Φοβάμαι ότι μπορεί, Τσάρλυ», του είπε ο κύριος Λόγκαν. «Σήμερα μιλούσε σα να σκόπευε να παραιτηθεί εντελώς. Κι εγώ σκεφτόμουν  να συνεχίσω το Θερινό Σχολείο και την επόμενη βδομάδα. Δεν ξέρω αν θα τα καταφέρω χωρίς το Κοκκινομάλλη»..</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8" y="-120660"/>
            <a:ext cx="2381250" cy="67532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2648" y="1124744"/>
            <a:ext cx="1910817" cy="5373216"/>
          </a:xfrm>
          <a:prstGeom prst="rect">
            <a:avLst/>
          </a:prstGeom>
        </p:spPr>
      </p:pic>
    </p:spTree>
    <p:extLst>
      <p:ext uri="{BB962C8B-B14F-4D97-AF65-F5344CB8AC3E}">
        <p14:creationId xmlns:p14="http://schemas.microsoft.com/office/powerpoint/2010/main" val="334255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640960" cy="1477328"/>
          </a:xfrm>
          <a:prstGeom prst="rect">
            <a:avLst/>
          </a:prstGeom>
          <a:solidFill>
            <a:schemeClr val="tx1"/>
          </a:solidFill>
        </p:spPr>
        <p:txBody>
          <a:bodyPr wrap="square" rtlCol="0">
            <a:spAutoFit/>
          </a:bodyPr>
          <a:lstStyle/>
          <a:p>
            <a:r>
              <a:rPr lang="el-GR" b="1" dirty="0" smtClean="0">
                <a:solidFill>
                  <a:srgbClr val="FFFF00"/>
                </a:solidFill>
              </a:rPr>
              <a:t>Ο Τσάρλυ αισθανόταν πολύ λυπημένος καθώς επέστρεφε στο σπίτι του. Μπήκε μέσα σέρνοντας σχεδόν τα πόδια του κι ο μπαμπάς του τον ρώτησε: «Τι συμβαίνει, Τσάρλυ;»</a:t>
            </a:r>
            <a:r>
              <a:rPr lang="en-US" b="1" dirty="0" smtClean="0">
                <a:solidFill>
                  <a:srgbClr val="FFFF00"/>
                </a:solidFill>
              </a:rPr>
              <a:t> O</a:t>
            </a:r>
            <a:r>
              <a:rPr lang="el-GR" b="1" dirty="0" smtClean="0">
                <a:solidFill>
                  <a:srgbClr val="FFFF00"/>
                </a:solidFill>
              </a:rPr>
              <a:t> Τσάρλυ του διηγήθηκε τα νέα του Κοκκινομάλλη και του εξήγησε ότι σκεφτόταν να τα παρατήσει. «Γιατί δεν του τηλεφωνείς;», πρότεινε ο μπαμπάς του. «Ίσως μπορέσεις να τον ενθαρρύνεις».</a:t>
            </a:r>
            <a:r>
              <a:rPr lang="en-US" b="1" dirty="0" smtClean="0">
                <a:solidFill>
                  <a:srgbClr val="FFFF00"/>
                </a:solidFill>
              </a:rPr>
              <a:t>  (</a:t>
            </a:r>
            <a:r>
              <a:rPr lang="el-GR" b="1" dirty="0" smtClean="0">
                <a:solidFill>
                  <a:srgbClr val="FFFF00"/>
                </a:solidFill>
              </a:rPr>
              <a:t>κλικ)</a:t>
            </a:r>
            <a:endParaRPr lang="el-GR" b="1" dirty="0">
              <a:solidFill>
                <a:srgbClr val="FFFF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8981" y="2715594"/>
            <a:ext cx="1466038" cy="421632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004048" y="1340768"/>
            <a:ext cx="2628883" cy="5678388"/>
          </a:xfrm>
          <a:prstGeom prst="rect">
            <a:avLst/>
          </a:prstGeom>
        </p:spPr>
      </p:pic>
      <p:sp>
        <p:nvSpPr>
          <p:cNvPr id="7" name="TextBox 6"/>
          <p:cNvSpPr txBox="1"/>
          <p:nvPr/>
        </p:nvSpPr>
        <p:spPr>
          <a:xfrm>
            <a:off x="43499" y="1844824"/>
            <a:ext cx="3384376" cy="2862322"/>
          </a:xfrm>
          <a:prstGeom prst="rect">
            <a:avLst/>
          </a:prstGeom>
          <a:solidFill>
            <a:schemeClr val="accent3">
              <a:lumMod val="50000"/>
            </a:schemeClr>
          </a:solidFill>
        </p:spPr>
        <p:txBody>
          <a:bodyPr wrap="square" rtlCol="0">
            <a:spAutoFit/>
          </a:bodyPr>
          <a:lstStyle/>
          <a:p>
            <a:r>
              <a:rPr lang="el-GR" b="1" dirty="0" smtClean="0">
                <a:solidFill>
                  <a:srgbClr val="FFFF00"/>
                </a:solidFill>
              </a:rPr>
              <a:t>Αυτό δεν το είχε σκεφτεί. Πήγε λοιπόν στο τηλέφωνο και κάλεσε τον αριθμό του. Το σήκωσε η μαμά του. Στην αρχή εκείνη δίστασε, όμως στη συνέχεια του είπε ότι ο Κοκκινομάλλης δεν ήταν εκεί. Περίεργο, σκέφτηκε ο Τσάρλυ, μου φάνηκε ότι άκουσα το Κοκκινομάλλη κάπου στο βάθος..</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6296" y="2408323"/>
            <a:ext cx="2171700" cy="2076450"/>
          </a:xfrm>
          <a:prstGeom prst="rect">
            <a:avLst/>
          </a:prstGeom>
        </p:spPr>
      </p:pic>
    </p:spTree>
    <p:extLst>
      <p:ext uri="{BB962C8B-B14F-4D97-AF65-F5344CB8AC3E}">
        <p14:creationId xmlns:p14="http://schemas.microsoft.com/office/powerpoint/2010/main" val="45047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 y="1581149"/>
            <a:ext cx="9252520" cy="6428291"/>
          </a:xfrm>
          <a:prstGeom prst="rect">
            <a:avLst/>
          </a:prstGeom>
        </p:spPr>
      </p:pic>
      <p:sp>
        <p:nvSpPr>
          <p:cNvPr id="4" name="TextBox 3"/>
          <p:cNvSpPr txBox="1"/>
          <p:nvPr/>
        </p:nvSpPr>
        <p:spPr>
          <a:xfrm>
            <a:off x="0" y="116632"/>
            <a:ext cx="9144000" cy="1754326"/>
          </a:xfrm>
          <a:prstGeom prst="rect">
            <a:avLst/>
          </a:prstGeom>
          <a:solidFill>
            <a:schemeClr val="tx1"/>
          </a:solidFill>
        </p:spPr>
        <p:txBody>
          <a:bodyPr wrap="square" rtlCol="0">
            <a:spAutoFit/>
          </a:bodyPr>
          <a:lstStyle/>
          <a:p>
            <a:r>
              <a:rPr lang="el-GR" dirty="0" smtClean="0">
                <a:ln>
                  <a:solidFill>
                    <a:srgbClr val="FFC000"/>
                  </a:solidFill>
                </a:ln>
                <a:solidFill>
                  <a:srgbClr val="FFC000"/>
                </a:solidFill>
              </a:rPr>
              <a:t>Το επόμενο πρωί τα πράγματα στη δουλειά ήταν χειρότερα από ποτέ. Ο Τσάρλυ είχε τώρα πια συνηθίσει τη δουλειά και δεν τον δυσκόλευε καθόλου. Αυτό όμως που δεν άντεχε ήταν τα πειράγματα των εργατών.</a:t>
            </a:r>
          </a:p>
          <a:p>
            <a:r>
              <a:rPr lang="el-GR" dirty="0" smtClean="0">
                <a:ln>
                  <a:solidFill>
                    <a:srgbClr val="FFC000"/>
                  </a:solidFill>
                </a:ln>
                <a:solidFill>
                  <a:srgbClr val="FFC000"/>
                </a:solidFill>
              </a:rPr>
              <a:t>Μετά το μεσημέρι, ο Τσάρλυ πήγε να βοηθήσει μερικούς εργάτες που επισκεύαζαν το πάτωμα στο πίσω δωμάτιο του πάνω ορόφου (κλικ). Κάποιοι άλλοι εργάτες τοποθετούσαν μεγάλες σανίδες στην παλιά στέγη, για να αντικαταστήσουν αυτές που είχαν σαπίσει</a:t>
            </a:r>
            <a:endParaRPr lang="el-GR" dirty="0">
              <a:ln>
                <a:solidFill>
                  <a:srgbClr val="FFC000"/>
                </a:solidFill>
              </a:ln>
              <a:solidFill>
                <a:srgbClr val="FFC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6077407"/>
            <a:ext cx="3045718" cy="14802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1030" y="6027649"/>
            <a:ext cx="2592288" cy="133934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4287" y="3068960"/>
            <a:ext cx="1412132" cy="224713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66759" y="2924944"/>
            <a:ext cx="1117338" cy="2852936"/>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5428" y="3804603"/>
            <a:ext cx="1554925" cy="3753023"/>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5754638" y="3885992"/>
            <a:ext cx="1259799" cy="3783775"/>
          </a:xfrm>
          <a:prstGeom prst="rect">
            <a:avLst/>
          </a:prstGeom>
        </p:spPr>
      </p:pic>
    </p:spTree>
    <p:extLst>
      <p:ext uri="{BB962C8B-B14F-4D97-AF65-F5344CB8AC3E}">
        <p14:creationId xmlns:p14="http://schemas.microsoft.com/office/powerpoint/2010/main" val="3977281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 y="1581149"/>
            <a:ext cx="9252520" cy="6428291"/>
          </a:xfrm>
          <a:prstGeom prst="rect">
            <a:avLst/>
          </a:prstGeom>
        </p:spPr>
      </p:pic>
      <p:sp>
        <p:nvSpPr>
          <p:cNvPr id="4" name="TextBox 3"/>
          <p:cNvSpPr txBox="1"/>
          <p:nvPr/>
        </p:nvSpPr>
        <p:spPr>
          <a:xfrm>
            <a:off x="0" y="116632"/>
            <a:ext cx="9144000" cy="2308324"/>
          </a:xfrm>
          <a:prstGeom prst="rect">
            <a:avLst/>
          </a:prstGeom>
          <a:solidFill>
            <a:schemeClr val="tx1"/>
          </a:solidFill>
        </p:spPr>
        <p:txBody>
          <a:bodyPr wrap="square" rtlCol="0">
            <a:spAutoFit/>
          </a:bodyPr>
          <a:lstStyle/>
          <a:p>
            <a:r>
              <a:rPr lang="el-GR" dirty="0" smtClean="0">
                <a:ln>
                  <a:solidFill>
                    <a:srgbClr val="FFC000"/>
                  </a:solidFill>
                </a:ln>
                <a:solidFill>
                  <a:srgbClr val="FFFF00"/>
                </a:solidFill>
              </a:rPr>
              <a:t>Μόλις ο Τσάρλυ μπήκε στο δωμάτιο κρατώντας καρφιά, πρόσεξε ότι ένας από τους εργάτες που ήταν πάνω στα δοκάρια της στέγης γλίστρησε λίγο και κλότσησε με το πόδι του μία από τις σανίδες η οποία άρχισε να ταλαντεύεται. Ακριβώς από κάτω της, ο </a:t>
            </a:r>
            <a:r>
              <a:rPr lang="el-GR" dirty="0" err="1" smtClean="0">
                <a:ln>
                  <a:solidFill>
                    <a:srgbClr val="FFC000"/>
                  </a:solidFill>
                </a:ln>
                <a:solidFill>
                  <a:srgbClr val="FFFF00"/>
                </a:solidFill>
              </a:rPr>
              <a:t>Τζο</a:t>
            </a:r>
            <a:r>
              <a:rPr lang="el-GR" dirty="0" smtClean="0">
                <a:ln>
                  <a:solidFill>
                    <a:srgbClr val="FFC000"/>
                  </a:solidFill>
                </a:ln>
                <a:solidFill>
                  <a:srgbClr val="FFFF00"/>
                </a:solidFill>
              </a:rPr>
              <a:t> δούλευε γονατιστός πάνω στο πάτωμα. «</a:t>
            </a:r>
            <a:r>
              <a:rPr lang="el-GR" dirty="0" err="1" smtClean="0">
                <a:ln>
                  <a:solidFill>
                    <a:srgbClr val="FFC000"/>
                  </a:solidFill>
                </a:ln>
                <a:solidFill>
                  <a:srgbClr val="FFFF00"/>
                </a:solidFill>
              </a:rPr>
              <a:t>Τζο</a:t>
            </a:r>
            <a:r>
              <a:rPr lang="el-GR" dirty="0" smtClean="0">
                <a:ln>
                  <a:solidFill>
                    <a:srgbClr val="FFC000"/>
                  </a:solidFill>
                </a:ln>
                <a:solidFill>
                  <a:srgbClr val="FFFF00"/>
                </a:solidFill>
              </a:rPr>
              <a:t>! Φύγε!»,</a:t>
            </a:r>
            <a:r>
              <a:rPr lang="en-US" dirty="0" smtClean="0">
                <a:ln>
                  <a:solidFill>
                    <a:srgbClr val="FFC000"/>
                  </a:solidFill>
                </a:ln>
                <a:solidFill>
                  <a:srgbClr val="FFFF00"/>
                </a:solidFill>
              </a:rPr>
              <a:t>(KLIK)</a:t>
            </a:r>
            <a:r>
              <a:rPr lang="el-GR" dirty="0" smtClean="0">
                <a:ln>
                  <a:solidFill>
                    <a:srgbClr val="FFC000"/>
                  </a:solidFill>
                </a:ln>
                <a:solidFill>
                  <a:srgbClr val="FFFF00"/>
                </a:solidFill>
              </a:rPr>
              <a:t> φώναξε ο Τσάρλυ με όση δύναμη μπορούσε. Ο μεγαλόσωμος άντρας πήδηξε στο πλάι και γλίτωσε παρά τρίχα τη σανίδα που έπεσε ακριβώς στο μέρος που στεκόταν. «Πω - πω!», ψέλλισε ο </a:t>
            </a:r>
            <a:r>
              <a:rPr lang="el-GR" dirty="0" err="1" smtClean="0">
                <a:ln>
                  <a:solidFill>
                    <a:srgbClr val="FFC000"/>
                  </a:solidFill>
                </a:ln>
                <a:solidFill>
                  <a:srgbClr val="FFFF00"/>
                </a:solidFill>
              </a:rPr>
              <a:t>Τζο</a:t>
            </a:r>
            <a:r>
              <a:rPr lang="el-GR" dirty="0" smtClean="0">
                <a:ln>
                  <a:solidFill>
                    <a:srgbClr val="FFC000"/>
                  </a:solidFill>
                </a:ln>
                <a:solidFill>
                  <a:srgbClr val="FFFF00"/>
                </a:solidFill>
              </a:rPr>
              <a:t>. «Σ’ ευχαριστώ, μικρέ». Κανείς άλλος δεν μίλησε, αλλά ο Τσάρλυ πρόσεξε ότι οι εργάτες ήταν κάπως πιο σιωπηλοί την</a:t>
            </a:r>
          </a:p>
          <a:p>
            <a:r>
              <a:rPr lang="el-GR" dirty="0" smtClean="0">
                <a:ln>
                  <a:solidFill>
                    <a:srgbClr val="FFC000"/>
                  </a:solidFill>
                </a:ln>
                <a:solidFill>
                  <a:srgbClr val="FFFF00"/>
                </a:solidFill>
              </a:rPr>
              <a:t>υπόλοιπη μέρα . </a:t>
            </a:r>
            <a:endParaRPr lang="el-GR" dirty="0">
              <a:ln>
                <a:solidFill>
                  <a:srgbClr val="FFC000"/>
                </a:solidFill>
              </a:ln>
              <a:solidFill>
                <a:srgbClr val="FFFF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6077407"/>
            <a:ext cx="3045718" cy="148021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1030" y="6027649"/>
            <a:ext cx="2592288" cy="133934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4287" y="3068960"/>
            <a:ext cx="1412132" cy="224713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66759" y="2924944"/>
            <a:ext cx="1117338" cy="2852936"/>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5428" y="3804603"/>
            <a:ext cx="1554925" cy="3753023"/>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5754638" y="4301015"/>
            <a:ext cx="1121618" cy="3368752"/>
          </a:xfrm>
          <a:prstGeom prst="rect">
            <a:avLst/>
          </a:prstGeom>
        </p:spPr>
      </p:pic>
    </p:spTree>
    <p:extLst>
      <p:ext uri="{BB962C8B-B14F-4D97-AF65-F5344CB8AC3E}">
        <p14:creationId xmlns:p14="http://schemas.microsoft.com/office/powerpoint/2010/main" val="304007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nodeType="clickEffect">
                                  <p:stCondLst>
                                    <p:cond delay="0"/>
                                  </p:stCondLst>
                                  <p:childTnLst>
                                    <p:animMotion origin="layout" path="M 3.88889E-6 -2.22222E-6 L -0.07535 -0.01018 C -0.09132 -0.01227 -0.11493 -0.01342 -0.13941 -0.01342 C -0.16754 -0.01342 -0.18993 -0.01227 -0.20591 -0.01018 L -0.28108 -2.22222E-6 " pathEditMode="relative" rAng="0" ptsTypes="FffFF">
                                      <p:cBhvr>
                                        <p:cTn id="6" dur="2000" fill="hold"/>
                                        <p:tgtEl>
                                          <p:spTgt spid="9"/>
                                        </p:tgtEl>
                                        <p:attrNameLst>
                                          <p:attrName>ppt_x</p:attrName>
                                          <p:attrName>ppt_y</p:attrName>
                                        </p:attrNameLst>
                                      </p:cBhvr>
                                      <p:rCtr x="-14063" y="-6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6632"/>
            <a:ext cx="9144000" cy="923330"/>
          </a:xfrm>
          <a:prstGeom prst="rect">
            <a:avLst/>
          </a:prstGeom>
          <a:solidFill>
            <a:schemeClr val="tx1"/>
          </a:solidFill>
        </p:spPr>
        <p:txBody>
          <a:bodyPr wrap="square" rtlCol="0">
            <a:spAutoFit/>
          </a:bodyPr>
          <a:lstStyle/>
          <a:p>
            <a:r>
              <a:rPr lang="el-GR" dirty="0" smtClean="0">
                <a:ln>
                  <a:solidFill>
                    <a:srgbClr val="FFC000"/>
                  </a:solidFill>
                </a:ln>
                <a:solidFill>
                  <a:srgbClr val="FFFF00"/>
                </a:solidFill>
              </a:rPr>
              <a:t>Τελικά, έφτασε το Σάββατο, κι ο κύριος </a:t>
            </a:r>
            <a:r>
              <a:rPr lang="el-GR" dirty="0" err="1" smtClean="0">
                <a:ln>
                  <a:solidFill>
                    <a:srgbClr val="FFC000"/>
                  </a:solidFill>
                </a:ln>
                <a:solidFill>
                  <a:srgbClr val="FFFF00"/>
                </a:solidFill>
              </a:rPr>
              <a:t>Ουίλκινσον</a:t>
            </a:r>
            <a:r>
              <a:rPr lang="el-GR" dirty="0" smtClean="0">
                <a:ln>
                  <a:solidFill>
                    <a:srgbClr val="FFC000"/>
                  </a:solidFill>
                </a:ln>
                <a:solidFill>
                  <a:srgbClr val="FFFF00"/>
                </a:solidFill>
              </a:rPr>
              <a:t> ζήτησε από τους εργάτες να δουλέψουν μερικές ώρες κι εκείνη τη μέρα. Ήθελε να τελειώσει το σπίτι γρήγορα για να μπορέσει ο ανιψιός του να μετακομίσει το επόμενο Σάββατο</a:t>
            </a:r>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6762" y="4018384"/>
            <a:ext cx="3045718" cy="148021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2480" y="4075498"/>
            <a:ext cx="2592288" cy="1339349"/>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6712" y="260648"/>
            <a:ext cx="6145469" cy="562310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9050" y="3429000"/>
            <a:ext cx="1342950" cy="3428999"/>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9074" y="3284984"/>
            <a:ext cx="1449543" cy="3354656"/>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280281" y="2780928"/>
            <a:ext cx="1435589" cy="3464991"/>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763688" y="3371849"/>
            <a:ext cx="1465362" cy="348615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96369" y="4053096"/>
            <a:ext cx="1053510" cy="2962469"/>
          </a:xfrm>
          <a:prstGeom prst="rect">
            <a:avLst/>
          </a:prstGeom>
        </p:spPr>
      </p:pic>
    </p:spTree>
    <p:extLst>
      <p:ext uri="{BB962C8B-B14F-4D97-AF65-F5344CB8AC3E}">
        <p14:creationId xmlns:p14="http://schemas.microsoft.com/office/powerpoint/2010/main" val="27911106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93" y="1581149"/>
            <a:ext cx="9252520" cy="642829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6077407"/>
            <a:ext cx="3045718" cy="148021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1030" y="6027649"/>
            <a:ext cx="2592288" cy="133934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4287" y="3068960"/>
            <a:ext cx="1412132" cy="2247131"/>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66759" y="2924944"/>
            <a:ext cx="1117338" cy="2852936"/>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5428" y="3804603"/>
            <a:ext cx="1554925" cy="3753023"/>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5754638" y="4301015"/>
            <a:ext cx="1121618" cy="3368752"/>
          </a:xfrm>
          <a:prstGeom prst="rect">
            <a:avLst/>
          </a:prstGeom>
        </p:spPr>
      </p:pic>
      <p:sp>
        <p:nvSpPr>
          <p:cNvPr id="4" name="TextBox 3"/>
          <p:cNvSpPr txBox="1"/>
          <p:nvPr/>
        </p:nvSpPr>
        <p:spPr>
          <a:xfrm>
            <a:off x="179512" y="0"/>
            <a:ext cx="8964488" cy="2585323"/>
          </a:xfrm>
          <a:prstGeom prst="rect">
            <a:avLst/>
          </a:prstGeom>
          <a:solidFill>
            <a:schemeClr val="tx2"/>
          </a:solidFill>
        </p:spPr>
        <p:txBody>
          <a:bodyPr wrap="square" rtlCol="0">
            <a:spAutoFit/>
          </a:bodyPr>
          <a:lstStyle/>
          <a:p>
            <a:r>
              <a:rPr lang="el-GR" dirty="0" smtClean="0">
                <a:solidFill>
                  <a:srgbClr val="FFFF00"/>
                </a:solidFill>
              </a:rPr>
              <a:t>«Ακριβώς στην ώρα του», σκέφτηκε ο Τσάρλυ, «πριν ξεκινήσει η κατασκήνωση». Ο κύριος </a:t>
            </a:r>
            <a:r>
              <a:rPr lang="el-GR" dirty="0" err="1" smtClean="0">
                <a:solidFill>
                  <a:srgbClr val="FFFF00"/>
                </a:solidFill>
              </a:rPr>
              <a:t>Ουίλκινσον</a:t>
            </a:r>
            <a:r>
              <a:rPr lang="el-GR" dirty="0" smtClean="0">
                <a:solidFill>
                  <a:srgbClr val="FFFF00"/>
                </a:solidFill>
              </a:rPr>
              <a:t> υποσχέθηκε στον Τσάρλυ πέντε δολάρια παραπάνω αν δούλευε και το Σάββατο. Για σκέψου! Θα</a:t>
            </a:r>
            <a:r>
              <a:rPr lang="en-US" dirty="0" smtClean="0">
                <a:solidFill>
                  <a:srgbClr val="FFFF00"/>
                </a:solidFill>
              </a:rPr>
              <a:t> </a:t>
            </a:r>
            <a:r>
              <a:rPr lang="el-GR" dirty="0" smtClean="0">
                <a:solidFill>
                  <a:srgbClr val="FFFF00"/>
                </a:solidFill>
              </a:rPr>
              <a:t>έχω μαζέψει ακριβώς τα χρήματα που χρειάζομαι για την κατασκήνωση. Τι θα γίνει όμως με το Κοκκινομάλλη; Δε θα περάσω το ίδιο καλά αν δεν έχω μαζί και τον καλύτερό μου φίλο. Ο Τσάρλυ προσευχήθηκε ξανά στο Θεό να δώσει και στους δυο τα απαραίτητα χρήματα για την κατασκήνωση.</a:t>
            </a:r>
          </a:p>
          <a:p>
            <a:r>
              <a:rPr lang="el-GR" dirty="0" smtClean="0">
                <a:solidFill>
                  <a:srgbClr val="FFFF00"/>
                </a:solidFill>
              </a:rPr>
              <a:t>Οι ώρες περνούσαν πολύ αργά. Ο Τσάρλυ δεν ήταν συνηθισμένος να δουλεύει και τα Σάββατα. Σα να μην έφτανε αυτό η μέρα ήταν πάρα πολύ ζεστή κι ο κύριος </a:t>
            </a:r>
            <a:r>
              <a:rPr lang="el-GR" dirty="0" err="1" smtClean="0">
                <a:solidFill>
                  <a:srgbClr val="FFFF00"/>
                </a:solidFill>
              </a:rPr>
              <a:t>Ουίλκινσον</a:t>
            </a:r>
            <a:r>
              <a:rPr lang="el-GR" dirty="0" smtClean="0">
                <a:solidFill>
                  <a:srgbClr val="FFFF00"/>
                </a:solidFill>
              </a:rPr>
              <a:t> τους κράτησε περισσότερο απ’ όσο περίμεναν.</a:t>
            </a:r>
            <a:endParaRPr lang="el-GR" dirty="0">
              <a:solidFill>
                <a:srgbClr val="FFFF00"/>
              </a:solidFill>
            </a:endParaRPr>
          </a:p>
        </p:txBody>
      </p:sp>
    </p:spTree>
    <p:extLst>
      <p:ext uri="{BB962C8B-B14F-4D97-AF65-F5344CB8AC3E}">
        <p14:creationId xmlns:p14="http://schemas.microsoft.com/office/powerpoint/2010/main" val="381002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nodeType="clickEffect">
                                  <p:stCondLst>
                                    <p:cond delay="0"/>
                                  </p:stCondLst>
                                  <p:childTnLst>
                                    <p:animMotion origin="layout" path="M 3.88889E-6 -2.22222E-6 L -0.07535 -0.01018 C -0.09132 -0.01227 -0.11493 -0.01342 -0.13941 -0.01342 C -0.16754 -0.01342 -0.18993 -0.01227 -0.20591 -0.01018 L -0.28108 -2.22222E-6 " pathEditMode="relative" rAng="0" ptsTypes="FffFF">
                                      <p:cBhvr>
                                        <p:cTn id="6" dur="2000" fill="hold"/>
                                        <p:tgtEl>
                                          <p:spTgt spid="10"/>
                                        </p:tgtEl>
                                        <p:attrNameLst>
                                          <p:attrName>ppt_x</p:attrName>
                                          <p:attrName>ppt_y</p:attrName>
                                        </p:attrNameLst>
                                      </p:cBhvr>
                                      <p:rCtr x="-14063" y="-6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1561305"/>
            <a:ext cx="9252520" cy="6428291"/>
          </a:xfrm>
          <a:prstGeom prst="rect">
            <a:avLst/>
          </a:prstGeom>
        </p:spPr>
      </p:pic>
      <p:sp>
        <p:nvSpPr>
          <p:cNvPr id="4" name="TextBox 3"/>
          <p:cNvSpPr txBox="1"/>
          <p:nvPr/>
        </p:nvSpPr>
        <p:spPr>
          <a:xfrm>
            <a:off x="179512" y="0"/>
            <a:ext cx="8964488" cy="2031325"/>
          </a:xfrm>
          <a:prstGeom prst="rect">
            <a:avLst/>
          </a:prstGeom>
          <a:solidFill>
            <a:schemeClr val="accent3">
              <a:lumMod val="50000"/>
            </a:schemeClr>
          </a:solidFill>
        </p:spPr>
        <p:txBody>
          <a:bodyPr wrap="square" rtlCol="0">
            <a:spAutoFit/>
          </a:bodyPr>
          <a:lstStyle/>
          <a:p>
            <a:r>
              <a:rPr lang="el-GR" dirty="0" smtClean="0">
                <a:solidFill>
                  <a:srgbClr val="FFFF00"/>
                </a:solidFill>
              </a:rPr>
              <a:t>Ο Τσάρλυ θυμήθηκε τον Πρέστον που ταξίδευε με το φορτηγάκι απολαμβάνοντας νέες περιπέτειες. Ευχήθηκε να είχε βρει μια παρόμοια δουλειά. Οι εργάτες γκρίνιαζαν καθώς καθάριζαν τις σκόνες και τα σκουπίδια που είχαν μαζευτεί από τις τελευταίες εργασίες τους. Η πλάτη του Τσάρλυ</a:t>
            </a:r>
            <a:r>
              <a:rPr lang="en-US" dirty="0" smtClean="0">
                <a:solidFill>
                  <a:srgbClr val="FFFF00"/>
                </a:solidFill>
              </a:rPr>
              <a:t> </a:t>
            </a:r>
            <a:r>
              <a:rPr lang="el-GR" dirty="0" smtClean="0">
                <a:solidFill>
                  <a:srgbClr val="FFFF00"/>
                </a:solidFill>
              </a:rPr>
              <a:t>πονούσε από την προσπάθειά του να βοηθήσει στη μετακίνηση των επίπλων. Είχαν τελειώσει όλο το ισόγειο εκτός από ένα μικρό πλαϊνό δωμάτιο. Ο Τσάρλυ χάρηκε που δε θα πήγαιναν εκεί μέσα. Ήταν γεμάτο με ιστούς αράχνης</a:t>
            </a:r>
            <a:r>
              <a:rPr lang="en-US" dirty="0" smtClean="0">
                <a:solidFill>
                  <a:srgbClr val="FFFF00"/>
                </a:solidFill>
              </a:rPr>
              <a:t>,</a:t>
            </a:r>
            <a:r>
              <a:rPr lang="el-GR" dirty="0" smtClean="0">
                <a:solidFill>
                  <a:srgbClr val="FFFF00"/>
                </a:solidFill>
              </a:rPr>
              <a:t> αν κάποιο μέρος του σπιτιού έμοιαζε στοιχειωμένο, ήταν αυτό το δωμάτιο. Ο Τσάρλυ ανατρίχιασε με τη σκέψη.</a:t>
            </a:r>
            <a:endParaRPr lang="el-GR" dirty="0">
              <a:solidFill>
                <a:srgbClr val="FFFF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4244046"/>
            <a:ext cx="1412132" cy="224713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6759" y="2924944"/>
            <a:ext cx="1117338" cy="285293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187624" y="4236573"/>
            <a:ext cx="1649772" cy="3753023"/>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11960" y="6077407"/>
            <a:ext cx="3045718" cy="1480219"/>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1030" y="6027649"/>
            <a:ext cx="2592288" cy="1339349"/>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5438578" y="4612528"/>
            <a:ext cx="1121618" cy="3368752"/>
          </a:xfrm>
          <a:prstGeom prst="rect">
            <a:avLst/>
          </a:prstGeom>
        </p:spPr>
      </p:pic>
      <p:sp>
        <p:nvSpPr>
          <p:cNvPr id="2" name="TextBox 1"/>
          <p:cNvSpPr txBox="1"/>
          <p:nvPr/>
        </p:nvSpPr>
        <p:spPr>
          <a:xfrm>
            <a:off x="179513" y="332656"/>
            <a:ext cx="8642514" cy="2308324"/>
          </a:xfrm>
          <a:prstGeom prst="rect">
            <a:avLst/>
          </a:prstGeom>
          <a:solidFill>
            <a:schemeClr val="tx1">
              <a:lumMod val="95000"/>
              <a:lumOff val="5000"/>
            </a:schemeClr>
          </a:solidFill>
        </p:spPr>
        <p:txBody>
          <a:bodyPr wrap="square" rtlCol="0">
            <a:spAutoFit/>
          </a:bodyPr>
          <a:lstStyle/>
          <a:p>
            <a:r>
              <a:rPr lang="el-GR" dirty="0" smtClean="0">
                <a:solidFill>
                  <a:schemeClr val="bg1"/>
                </a:solidFill>
              </a:rPr>
              <a:t>Η άγρια φωνή του κύριου </a:t>
            </a:r>
            <a:r>
              <a:rPr lang="el-GR" dirty="0" err="1" smtClean="0">
                <a:solidFill>
                  <a:schemeClr val="bg1"/>
                </a:solidFill>
              </a:rPr>
              <a:t>Ουίλκινσον</a:t>
            </a:r>
            <a:r>
              <a:rPr lang="el-GR" dirty="0" smtClean="0">
                <a:solidFill>
                  <a:schemeClr val="bg1"/>
                </a:solidFill>
              </a:rPr>
              <a:t> ακούστηκε κάπου πίσω του. «</a:t>
            </a:r>
            <a:r>
              <a:rPr lang="el-GR" dirty="0" err="1" smtClean="0">
                <a:solidFill>
                  <a:schemeClr val="bg1"/>
                </a:solidFill>
              </a:rPr>
              <a:t>Χενκς</a:t>
            </a:r>
            <a:r>
              <a:rPr lang="el-GR" dirty="0" smtClean="0">
                <a:solidFill>
                  <a:schemeClr val="bg1"/>
                </a:solidFill>
              </a:rPr>
              <a:t>, δούλεψες καλά αυτήν τη βδομάδα. Μου άρεσε η δουλειά σου».</a:t>
            </a:r>
          </a:p>
          <a:p>
            <a:r>
              <a:rPr lang="el-GR" dirty="0" smtClean="0">
                <a:solidFill>
                  <a:schemeClr val="bg1"/>
                </a:solidFill>
              </a:rPr>
              <a:t>«Σας ευχαριστώ κύριε», ψέλλισε ο Τσάρλυ.</a:t>
            </a:r>
          </a:p>
          <a:p>
            <a:r>
              <a:rPr lang="el-GR" dirty="0" smtClean="0">
                <a:solidFill>
                  <a:schemeClr val="bg1"/>
                </a:solidFill>
              </a:rPr>
              <a:t>«Ξέρεις καθόλου να βάφεις, μικρέ;» </a:t>
            </a:r>
            <a:endParaRPr lang="en-US" dirty="0" smtClean="0">
              <a:solidFill>
                <a:schemeClr val="bg1"/>
              </a:solidFill>
            </a:endParaRPr>
          </a:p>
          <a:p>
            <a:r>
              <a:rPr lang="el-GR" dirty="0" smtClean="0">
                <a:solidFill>
                  <a:schemeClr val="bg1"/>
                </a:solidFill>
              </a:rPr>
              <a:t>Το πρόσωπο του Τσάρλυ φωτίστηκε. «Ναι, κύριε </a:t>
            </a:r>
            <a:r>
              <a:rPr lang="el-GR" dirty="0" err="1" smtClean="0">
                <a:solidFill>
                  <a:schemeClr val="bg1"/>
                </a:solidFill>
              </a:rPr>
              <a:t>Ουίλκινσον</a:t>
            </a:r>
            <a:r>
              <a:rPr lang="el-GR" dirty="0" smtClean="0">
                <a:solidFill>
                  <a:schemeClr val="bg1"/>
                </a:solidFill>
              </a:rPr>
              <a:t>. Βοήθησα το μπαμπά</a:t>
            </a:r>
          </a:p>
          <a:p>
            <a:r>
              <a:rPr lang="el-GR" dirty="0" smtClean="0">
                <a:solidFill>
                  <a:schemeClr val="bg1"/>
                </a:solidFill>
              </a:rPr>
              <a:t>μου να βάψει το σπίτι μας το περασμένο φθινόπωρο. Νομίζω ότι μπορώ να βάφω».</a:t>
            </a:r>
          </a:p>
          <a:p>
            <a:r>
              <a:rPr lang="el-GR" dirty="0" smtClean="0">
                <a:solidFill>
                  <a:schemeClr val="bg1"/>
                </a:solidFill>
              </a:rPr>
              <a:t>Αισθάνθηκε την καρδιά του ανάλαφρη. Του άρεσε να βάφει κι ίσως το νέο είδος</a:t>
            </a:r>
          </a:p>
          <a:p>
            <a:r>
              <a:rPr lang="el-GR" dirty="0" smtClean="0">
                <a:solidFill>
                  <a:schemeClr val="bg1"/>
                </a:solidFill>
              </a:rPr>
              <a:t>δουλειάς σήμαινε και αύξηση στην αμοιβή του.</a:t>
            </a:r>
            <a:endParaRPr lang="el-GR" dirty="0">
              <a:solidFill>
                <a:schemeClr val="bg1"/>
              </a:solidFill>
            </a:endParaRPr>
          </a:p>
        </p:txBody>
      </p:sp>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76256" y="3538456"/>
            <a:ext cx="1945771" cy="4503071"/>
          </a:xfrm>
          <a:prstGeom prst="rect">
            <a:avLst/>
          </a:prstGeom>
        </p:spPr>
      </p:pic>
    </p:spTree>
    <p:extLst>
      <p:ext uri="{BB962C8B-B14F-4D97-AF65-F5344CB8AC3E}">
        <p14:creationId xmlns:p14="http://schemas.microsoft.com/office/powerpoint/2010/main" val="426583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1561305"/>
            <a:ext cx="9252520" cy="6428291"/>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6077407"/>
            <a:ext cx="3045718" cy="148021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1030" y="6027649"/>
            <a:ext cx="2592288" cy="1339349"/>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6759" y="2924944"/>
            <a:ext cx="1117338" cy="285293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187624" y="4236573"/>
            <a:ext cx="1649772" cy="3753023"/>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71250" y="4612528"/>
            <a:ext cx="1288945" cy="3368752"/>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57678" y="3478209"/>
            <a:ext cx="1945771" cy="4503071"/>
          </a:xfrm>
          <a:prstGeom prst="rect">
            <a:avLst/>
          </a:prstGeom>
        </p:spPr>
      </p:pic>
      <p:sp>
        <p:nvSpPr>
          <p:cNvPr id="4" name="TextBox 3"/>
          <p:cNvSpPr txBox="1"/>
          <p:nvPr/>
        </p:nvSpPr>
        <p:spPr>
          <a:xfrm>
            <a:off x="179512" y="0"/>
            <a:ext cx="8712968" cy="3139321"/>
          </a:xfrm>
          <a:prstGeom prst="rect">
            <a:avLst/>
          </a:prstGeom>
          <a:solidFill>
            <a:schemeClr val="tx1"/>
          </a:solidFill>
        </p:spPr>
        <p:txBody>
          <a:bodyPr wrap="square" rtlCol="0">
            <a:spAutoFit/>
          </a:bodyPr>
          <a:lstStyle/>
          <a:p>
            <a:r>
              <a:rPr lang="el-GR" dirty="0">
                <a:solidFill>
                  <a:schemeClr val="bg1"/>
                </a:solidFill>
              </a:rPr>
              <a:t>«Μπράβο», είπε ο κύριος </a:t>
            </a:r>
            <a:r>
              <a:rPr lang="el-GR" dirty="0" err="1">
                <a:solidFill>
                  <a:schemeClr val="bg1"/>
                </a:solidFill>
              </a:rPr>
              <a:t>Ουίλκινσον</a:t>
            </a:r>
            <a:r>
              <a:rPr lang="el-GR" dirty="0">
                <a:solidFill>
                  <a:schemeClr val="bg1"/>
                </a:solidFill>
              </a:rPr>
              <a:t>. «Αύριο να είσαι εδώ στις οχτώ».</a:t>
            </a:r>
          </a:p>
          <a:p>
            <a:r>
              <a:rPr lang="el-GR" dirty="0">
                <a:solidFill>
                  <a:schemeClr val="bg1"/>
                </a:solidFill>
              </a:rPr>
              <a:t>«Μα, κύριε </a:t>
            </a:r>
            <a:r>
              <a:rPr lang="el-GR" dirty="0" err="1">
                <a:solidFill>
                  <a:schemeClr val="bg1"/>
                </a:solidFill>
              </a:rPr>
              <a:t>Ουίλκινσον</a:t>
            </a:r>
            <a:r>
              <a:rPr lang="el-GR" dirty="0">
                <a:solidFill>
                  <a:schemeClr val="bg1"/>
                </a:solidFill>
              </a:rPr>
              <a:t>, αύριο είναι Κυριακή», απάντησε ο Τσάρλυ. «Δεν μπορώ να</a:t>
            </a:r>
          </a:p>
          <a:p>
            <a:r>
              <a:rPr lang="el-GR" dirty="0">
                <a:solidFill>
                  <a:schemeClr val="bg1"/>
                </a:solidFill>
              </a:rPr>
              <a:t>δουλέψω την Κυριακή. Είναι η μέρα του Κυρίου».</a:t>
            </a:r>
          </a:p>
          <a:p>
            <a:r>
              <a:rPr lang="el-GR" dirty="0">
                <a:solidFill>
                  <a:schemeClr val="bg1"/>
                </a:solidFill>
              </a:rPr>
              <a:t>Ο κύριος </a:t>
            </a:r>
            <a:r>
              <a:rPr lang="el-GR" dirty="0" err="1">
                <a:solidFill>
                  <a:schemeClr val="bg1"/>
                </a:solidFill>
              </a:rPr>
              <a:t>Ουίλκινσον</a:t>
            </a:r>
            <a:r>
              <a:rPr lang="el-GR" dirty="0">
                <a:solidFill>
                  <a:schemeClr val="bg1"/>
                </a:solidFill>
              </a:rPr>
              <a:t> συνοφρυώθηκε. «Τι εννοείς δεν μπορείς να δουλέψεις την</a:t>
            </a:r>
          </a:p>
          <a:p>
            <a:r>
              <a:rPr lang="el-GR" dirty="0">
                <a:solidFill>
                  <a:schemeClr val="bg1"/>
                </a:solidFill>
              </a:rPr>
              <a:t>Κυριακή; Σε πληρώνω, δε σε πληρώνω; Θα σου δώσω άλλα πέντε δολάρια, αν δουλέψεις</a:t>
            </a:r>
          </a:p>
          <a:p>
            <a:r>
              <a:rPr lang="el-GR" dirty="0">
                <a:solidFill>
                  <a:schemeClr val="bg1"/>
                </a:solidFill>
              </a:rPr>
              <a:t>αύριο».</a:t>
            </a:r>
          </a:p>
          <a:p>
            <a:r>
              <a:rPr lang="el-GR" dirty="0">
                <a:solidFill>
                  <a:schemeClr val="bg1"/>
                </a:solidFill>
              </a:rPr>
              <a:t>Ο Τσάρλυ κούνησε αργά το κεφάλι του. «Όχι, κύριε </a:t>
            </a:r>
            <a:r>
              <a:rPr lang="el-GR" dirty="0" err="1">
                <a:solidFill>
                  <a:schemeClr val="bg1"/>
                </a:solidFill>
              </a:rPr>
              <a:t>Ουίλκινσον</a:t>
            </a:r>
            <a:r>
              <a:rPr lang="el-GR" dirty="0">
                <a:solidFill>
                  <a:schemeClr val="bg1"/>
                </a:solidFill>
              </a:rPr>
              <a:t>. Δεν μπορώ να χάσω</a:t>
            </a:r>
          </a:p>
          <a:p>
            <a:r>
              <a:rPr lang="el-GR" dirty="0">
                <a:solidFill>
                  <a:schemeClr val="bg1"/>
                </a:solidFill>
              </a:rPr>
              <a:t>το Κυριακό Σχολείο».</a:t>
            </a:r>
          </a:p>
          <a:p>
            <a:r>
              <a:rPr lang="el-GR" dirty="0">
                <a:solidFill>
                  <a:schemeClr val="bg1"/>
                </a:solidFill>
              </a:rPr>
              <a:t>Ο κύριος </a:t>
            </a:r>
            <a:r>
              <a:rPr lang="el-GR" dirty="0" err="1">
                <a:solidFill>
                  <a:schemeClr val="bg1"/>
                </a:solidFill>
              </a:rPr>
              <a:t>Ουίλκινσον</a:t>
            </a:r>
            <a:r>
              <a:rPr lang="el-GR" dirty="0">
                <a:solidFill>
                  <a:schemeClr val="bg1"/>
                </a:solidFill>
              </a:rPr>
              <a:t> μούγκρισε. «Έλα τώρα μικρέ. Μια φορά δεν πειράζει και να μην</a:t>
            </a:r>
          </a:p>
          <a:p>
            <a:r>
              <a:rPr lang="el-GR" dirty="0">
                <a:solidFill>
                  <a:schemeClr val="bg1"/>
                </a:solidFill>
              </a:rPr>
              <a:t>πας. Θα σε πληρώσω δέκα δολάρια. Αυτό το σπίτι πρέπει να τελειώσει μέσα στην</a:t>
            </a:r>
          </a:p>
          <a:p>
            <a:r>
              <a:rPr lang="el-GR" dirty="0">
                <a:solidFill>
                  <a:schemeClr val="bg1"/>
                </a:solidFill>
              </a:rPr>
              <a:t>επόμενη βδομάδα».</a:t>
            </a:r>
          </a:p>
        </p:txBody>
      </p:sp>
    </p:spTree>
    <p:extLst>
      <p:ext uri="{BB962C8B-B14F-4D97-AF65-F5344CB8AC3E}">
        <p14:creationId xmlns:p14="http://schemas.microsoft.com/office/powerpoint/2010/main" val="28512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9207" y="1231076"/>
            <a:ext cx="6145469" cy="562310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7209" y="3691493"/>
            <a:ext cx="1449543" cy="335465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6369" y="4053096"/>
            <a:ext cx="1053510" cy="2962469"/>
          </a:xfrm>
          <a:prstGeom prst="rect">
            <a:avLst/>
          </a:prstGeom>
        </p:spPr>
      </p:pic>
      <p:sp>
        <p:nvSpPr>
          <p:cNvPr id="4" name="TextBox 3"/>
          <p:cNvSpPr txBox="1"/>
          <p:nvPr/>
        </p:nvSpPr>
        <p:spPr>
          <a:xfrm>
            <a:off x="323528" y="116632"/>
            <a:ext cx="8820472" cy="3139321"/>
          </a:xfrm>
          <a:prstGeom prst="rect">
            <a:avLst/>
          </a:prstGeom>
          <a:solidFill>
            <a:schemeClr val="tx2">
              <a:lumMod val="50000"/>
            </a:schemeClr>
          </a:solidFill>
        </p:spPr>
        <p:txBody>
          <a:bodyPr wrap="square" rtlCol="0">
            <a:spAutoFit/>
          </a:bodyPr>
          <a:lstStyle/>
          <a:p>
            <a:r>
              <a:rPr lang="el-GR" dirty="0" smtClean="0">
                <a:ln>
                  <a:solidFill>
                    <a:srgbClr val="FFFF00"/>
                  </a:solidFill>
                </a:ln>
                <a:solidFill>
                  <a:srgbClr val="FFFF00"/>
                </a:solidFill>
              </a:rPr>
              <a:t>Ο Τσάρλυ καταλάβαινε πως ο κύριος </a:t>
            </a:r>
            <a:r>
              <a:rPr lang="el-GR" dirty="0" err="1" smtClean="0">
                <a:ln>
                  <a:solidFill>
                    <a:srgbClr val="FFFF00"/>
                  </a:solidFill>
                </a:ln>
                <a:solidFill>
                  <a:srgbClr val="FFFF00"/>
                </a:solidFill>
              </a:rPr>
              <a:t>Ουίλκινσον</a:t>
            </a:r>
            <a:r>
              <a:rPr lang="el-GR" dirty="0" smtClean="0">
                <a:ln>
                  <a:solidFill>
                    <a:srgbClr val="FFFF00"/>
                  </a:solidFill>
                </a:ln>
                <a:solidFill>
                  <a:srgbClr val="FFFF00"/>
                </a:solidFill>
              </a:rPr>
              <a:t> άρχιζε να θυμώσει. Γιατί να μην έχανε μία φορά το Κυριακό Σχολείο; Δέκα δολάρια – ίσως έτσι άρχιζε να καλύπτει και μέρος των χρημάτων που θα χρειαζόταν ο Κοκκινομάλλης για την κατασκήνωση. Ίσως αυτός να ήταν ο τρόπος του Θεού για να προμηθεύσει τα επιπλέον χρήματα. Μόνο για</a:t>
            </a:r>
          </a:p>
          <a:p>
            <a:r>
              <a:rPr lang="el-GR" dirty="0" smtClean="0">
                <a:ln>
                  <a:solidFill>
                    <a:srgbClr val="FFFF00"/>
                  </a:solidFill>
                </a:ln>
                <a:solidFill>
                  <a:srgbClr val="FFFF00"/>
                </a:solidFill>
              </a:rPr>
              <a:t>μια φορά…</a:t>
            </a:r>
          </a:p>
          <a:p>
            <a:r>
              <a:rPr lang="el-GR" dirty="0" smtClean="0">
                <a:ln>
                  <a:solidFill>
                    <a:srgbClr val="FFFF00"/>
                  </a:solidFill>
                </a:ln>
                <a:solidFill>
                  <a:srgbClr val="FFFF00"/>
                </a:solidFill>
              </a:rPr>
              <a:t>Όμως τότε ο Τσάρλυ συνειδητοποίησε ότι δεν μπορούσε να το κάνει. Θυμήθηκε τον Τιμόθεο, που είχε σταθεί και είχε υποστηρίξει αυτά που πίστευε. Ο Τιμόθεος είχε κάνει όλα όσα μπορούσε για να μάθει περισσότερα για την Αγία Γραφή. Ο Τιμόθεος δε θα συμβιβαζόταν ποτέ σε μια τέτοια περίπτωση.</a:t>
            </a:r>
          </a:p>
          <a:p>
            <a:r>
              <a:rPr lang="el-GR" dirty="0" smtClean="0">
                <a:ln>
                  <a:solidFill>
                    <a:srgbClr val="FFFF00"/>
                  </a:solidFill>
                </a:ln>
                <a:solidFill>
                  <a:srgbClr val="FFFF00"/>
                </a:solidFill>
              </a:rPr>
              <a:t>«Όχι, κύριε </a:t>
            </a:r>
            <a:r>
              <a:rPr lang="el-GR" dirty="0" err="1" smtClean="0">
                <a:ln>
                  <a:solidFill>
                    <a:srgbClr val="FFFF00"/>
                  </a:solidFill>
                </a:ln>
                <a:solidFill>
                  <a:srgbClr val="FFFF00"/>
                </a:solidFill>
              </a:rPr>
              <a:t>Ουίλκινσον</a:t>
            </a:r>
            <a:r>
              <a:rPr lang="el-GR" dirty="0" smtClean="0">
                <a:ln>
                  <a:solidFill>
                    <a:srgbClr val="FFFF00"/>
                  </a:solidFill>
                </a:ln>
                <a:solidFill>
                  <a:srgbClr val="FFFF00"/>
                </a:solidFill>
              </a:rPr>
              <a:t>. Δε νομίζω ότι μπορώ». Ο Τσάρλυ έκλεισε τα μάτια του. «Έχω δώσει τη ζωή μου στο Χριστό και δεν </a:t>
            </a:r>
            <a:r>
              <a:rPr lang="el-GR" dirty="0" err="1" smtClean="0">
                <a:ln>
                  <a:solidFill>
                    <a:srgbClr val="FFFF00"/>
                  </a:solidFill>
                </a:ln>
                <a:solidFill>
                  <a:srgbClr val="FFFF00"/>
                </a:solidFill>
              </a:rPr>
              <a:t>πορώ</a:t>
            </a:r>
            <a:r>
              <a:rPr lang="el-GR" dirty="0" smtClean="0">
                <a:ln>
                  <a:solidFill>
                    <a:srgbClr val="FFFF00"/>
                  </a:solidFill>
                </a:ln>
                <a:solidFill>
                  <a:srgbClr val="FFFF00"/>
                </a:solidFill>
              </a:rPr>
              <a:t> να το κάνω».</a:t>
            </a:r>
            <a:endParaRPr lang="el-GR" dirty="0">
              <a:ln>
                <a:solidFill>
                  <a:srgbClr val="FFFF00"/>
                </a:solidFill>
              </a:ln>
              <a:solidFill>
                <a:srgbClr val="FFFF00"/>
              </a:solidFill>
            </a:endParaRPr>
          </a:p>
        </p:txBody>
      </p:sp>
      <p:sp>
        <p:nvSpPr>
          <p:cNvPr id="8" name="TextBox 7"/>
          <p:cNvSpPr txBox="1"/>
          <p:nvPr/>
        </p:nvSpPr>
        <p:spPr>
          <a:xfrm>
            <a:off x="248734" y="116632"/>
            <a:ext cx="8870485" cy="2031325"/>
          </a:xfrm>
          <a:prstGeom prst="rect">
            <a:avLst/>
          </a:prstGeom>
          <a:solidFill>
            <a:srgbClr val="92D050"/>
          </a:solidFill>
        </p:spPr>
        <p:txBody>
          <a:bodyPr wrap="square" rtlCol="0">
            <a:spAutoFit/>
          </a:bodyPr>
          <a:lstStyle/>
          <a:p>
            <a:r>
              <a:rPr lang="el-GR" dirty="0" smtClean="0">
                <a:ln>
                  <a:solidFill>
                    <a:schemeClr val="tx1">
                      <a:lumMod val="85000"/>
                      <a:lumOff val="15000"/>
                    </a:schemeClr>
                  </a:solidFill>
                </a:ln>
              </a:rPr>
              <a:t>«Ανόητο παιδί!» φώναξε ο κύριος </a:t>
            </a:r>
            <a:r>
              <a:rPr lang="el-GR" dirty="0" err="1" smtClean="0">
                <a:ln>
                  <a:solidFill>
                    <a:schemeClr val="tx1">
                      <a:lumMod val="85000"/>
                      <a:lumOff val="15000"/>
                    </a:schemeClr>
                  </a:solidFill>
                </a:ln>
              </a:rPr>
              <a:t>Ουίλκινσον</a:t>
            </a:r>
            <a:r>
              <a:rPr lang="el-GR" dirty="0" smtClean="0">
                <a:ln>
                  <a:solidFill>
                    <a:schemeClr val="tx1">
                      <a:lumMod val="85000"/>
                      <a:lumOff val="15000"/>
                    </a:schemeClr>
                  </a:solidFill>
                </a:ln>
              </a:rPr>
              <a:t>. «Σου έδωσα αυτήν τη δουλειά και δεν</a:t>
            </a:r>
          </a:p>
          <a:p>
            <a:r>
              <a:rPr lang="el-GR" dirty="0" smtClean="0">
                <a:ln>
                  <a:solidFill>
                    <a:schemeClr val="tx1">
                      <a:lumMod val="85000"/>
                      <a:lumOff val="15000"/>
                    </a:schemeClr>
                  </a:solidFill>
                </a:ln>
              </a:rPr>
              <a:t>θέλεις να δουλέψεις λίγες ώρες παραπάνω για μένα. Πάρε το Χριστό σου και φύγε</a:t>
            </a:r>
          </a:p>
          <a:p>
            <a:r>
              <a:rPr lang="el-GR" dirty="0" smtClean="0">
                <a:ln>
                  <a:solidFill>
                    <a:schemeClr val="tx1">
                      <a:lumMod val="85000"/>
                      <a:lumOff val="15000"/>
                    </a:schemeClr>
                  </a:solidFill>
                </a:ln>
              </a:rPr>
              <a:t>από δω! Αν δεν έρθεις αύριο, μην έρθεις ούτε τη Δευτέρα!»</a:t>
            </a:r>
          </a:p>
          <a:p>
            <a:r>
              <a:rPr lang="el-GR" dirty="0" smtClean="0">
                <a:ln>
                  <a:solidFill>
                    <a:schemeClr val="tx1">
                      <a:lumMod val="85000"/>
                      <a:lumOff val="15000"/>
                    </a:schemeClr>
                  </a:solidFill>
                </a:ln>
              </a:rPr>
              <a:t>Ο Τσάρλυ </a:t>
            </a:r>
            <a:r>
              <a:rPr lang="el-GR" dirty="0" err="1" smtClean="0">
                <a:ln>
                  <a:solidFill>
                    <a:schemeClr val="tx1">
                      <a:lumMod val="85000"/>
                      <a:lumOff val="15000"/>
                    </a:schemeClr>
                  </a:solidFill>
                </a:ln>
              </a:rPr>
              <a:t>πισωπάτησε</a:t>
            </a:r>
            <a:r>
              <a:rPr lang="el-GR" dirty="0" smtClean="0">
                <a:ln>
                  <a:solidFill>
                    <a:schemeClr val="tx1">
                      <a:lumMod val="85000"/>
                      <a:lumOff val="15000"/>
                    </a:schemeClr>
                  </a:solidFill>
                </a:ln>
              </a:rPr>
              <a:t> σχεδόν </a:t>
            </a:r>
            <a:r>
              <a:rPr lang="el-GR" dirty="0" err="1" smtClean="0">
                <a:ln>
                  <a:solidFill>
                    <a:schemeClr val="tx1">
                      <a:lumMod val="85000"/>
                      <a:lumOff val="15000"/>
                    </a:schemeClr>
                  </a:solidFill>
                </a:ln>
              </a:rPr>
              <a:t>σκοντάφτωντας</a:t>
            </a:r>
            <a:r>
              <a:rPr lang="el-GR" dirty="0" smtClean="0">
                <a:ln>
                  <a:solidFill>
                    <a:schemeClr val="tx1">
                      <a:lumMod val="85000"/>
                      <a:lumOff val="15000"/>
                    </a:schemeClr>
                  </a:solidFill>
                </a:ln>
              </a:rPr>
              <a:t> για να φύγει από το δρόμο του κ.</a:t>
            </a:r>
          </a:p>
          <a:p>
            <a:r>
              <a:rPr lang="el-GR" dirty="0" err="1" smtClean="0">
                <a:ln>
                  <a:solidFill>
                    <a:schemeClr val="tx1">
                      <a:lumMod val="85000"/>
                      <a:lumOff val="15000"/>
                    </a:schemeClr>
                  </a:solidFill>
                </a:ln>
              </a:rPr>
              <a:t>Ουίλκινσον</a:t>
            </a:r>
            <a:r>
              <a:rPr lang="el-GR" dirty="0" smtClean="0">
                <a:ln>
                  <a:solidFill>
                    <a:schemeClr val="tx1">
                      <a:lumMod val="85000"/>
                      <a:lumOff val="15000"/>
                    </a:schemeClr>
                  </a:solidFill>
                </a:ln>
              </a:rPr>
              <a:t>. Κατόπιν έφυγε όσο πιο βιαστικά μπορούσε. Ο κύριος </a:t>
            </a:r>
            <a:r>
              <a:rPr lang="el-GR" dirty="0" err="1" smtClean="0">
                <a:ln>
                  <a:solidFill>
                    <a:schemeClr val="tx1">
                      <a:lumMod val="85000"/>
                      <a:lumOff val="15000"/>
                    </a:schemeClr>
                  </a:solidFill>
                </a:ln>
              </a:rPr>
              <a:t>Ουίλκινσον</a:t>
            </a:r>
            <a:r>
              <a:rPr lang="el-GR" dirty="0" smtClean="0">
                <a:ln>
                  <a:solidFill>
                    <a:schemeClr val="tx1">
                      <a:lumMod val="85000"/>
                      <a:lumOff val="15000"/>
                    </a:schemeClr>
                  </a:solidFill>
                </a:ln>
              </a:rPr>
              <a:t> άρχισε</a:t>
            </a:r>
          </a:p>
          <a:p>
            <a:r>
              <a:rPr lang="el-GR" dirty="0" smtClean="0">
                <a:ln>
                  <a:solidFill>
                    <a:schemeClr val="tx1">
                      <a:lumMod val="85000"/>
                      <a:lumOff val="15000"/>
                    </a:schemeClr>
                  </a:solidFill>
                </a:ln>
              </a:rPr>
              <a:t>να γελά σαρκαστικά πίσω από την πλάτη του. «Μην ξεχνάς, μικρέ, μπορείς ακόμα να</a:t>
            </a:r>
          </a:p>
          <a:p>
            <a:r>
              <a:rPr lang="el-GR" dirty="0" smtClean="0">
                <a:ln>
                  <a:solidFill>
                    <a:schemeClr val="tx1">
                      <a:lumMod val="85000"/>
                      <a:lumOff val="15000"/>
                    </a:schemeClr>
                  </a:solidFill>
                </a:ln>
              </a:rPr>
              <a:t>έρθεις αύριο. Τα δέκα δολάρια σε περιμένουν».</a:t>
            </a:r>
            <a:endParaRPr lang="el-GR" dirty="0">
              <a:ln>
                <a:solidFill>
                  <a:schemeClr val="tx1">
                    <a:lumMod val="85000"/>
                    <a:lumOff val="15000"/>
                  </a:schemeClr>
                </a:solidFill>
              </a:ln>
            </a:endParaRPr>
          </a:p>
        </p:txBody>
      </p:sp>
    </p:spTree>
    <p:extLst>
      <p:ext uri="{BB962C8B-B14F-4D97-AF65-F5344CB8AC3E}">
        <p14:creationId xmlns:p14="http://schemas.microsoft.com/office/powerpoint/2010/main" val="403453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88640"/>
            <a:ext cx="8856984" cy="923330"/>
          </a:xfrm>
          <a:prstGeom prst="rect">
            <a:avLst/>
          </a:prstGeom>
          <a:noFill/>
        </p:spPr>
        <p:txBody>
          <a:bodyPr wrap="square" rtlCol="0">
            <a:spAutoFit/>
          </a:bodyPr>
          <a:lstStyle/>
          <a:p>
            <a:r>
              <a:rPr lang="el-GR" dirty="0"/>
              <a:t>Ο Τσάρλυ μπήκε τρεκλίζοντας στο </a:t>
            </a:r>
            <a:r>
              <a:rPr lang="el-GR" dirty="0" smtClean="0"/>
              <a:t>λεωφορείο των </a:t>
            </a:r>
            <a:r>
              <a:rPr lang="el-GR" dirty="0"/>
              <a:t>16:30 και σωριάστηκε σε ένα </a:t>
            </a:r>
            <a:r>
              <a:rPr lang="el-GR" dirty="0" smtClean="0"/>
              <a:t>κάθισμα</a:t>
            </a:r>
            <a:r>
              <a:rPr lang="el-GR" i="1" dirty="0" smtClean="0"/>
              <a:t>.    </a:t>
            </a:r>
            <a:r>
              <a:rPr lang="el-GR" dirty="0" smtClean="0"/>
              <a:t>Στο δρόμο της επιστροφής αισθανόταν δυστυχισμένος και την</a:t>
            </a:r>
          </a:p>
          <a:p>
            <a:r>
              <a:rPr lang="el-GR" dirty="0" smtClean="0"/>
              <a:t>ώρα </a:t>
            </a:r>
            <a:r>
              <a:rPr lang="el-GR" dirty="0"/>
              <a:t>του βραδινού φαγητού δεν </a:t>
            </a:r>
            <a:r>
              <a:rPr lang="el-GR" dirty="0" smtClean="0"/>
              <a:t>έβγαλε κουβέντα</a:t>
            </a:r>
            <a:r>
              <a:rPr lang="el-GR"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32261">
            <a:off x="2145911" y="2499860"/>
            <a:ext cx="5603297" cy="317146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4049" y="3212976"/>
            <a:ext cx="1053510" cy="2962469"/>
          </a:xfrm>
          <a:prstGeom prst="rect">
            <a:avLst/>
          </a:prstGeom>
        </p:spPr>
      </p:pic>
    </p:spTree>
    <p:extLst>
      <p:ext uri="{BB962C8B-B14F-4D97-AF65-F5344CB8AC3E}">
        <p14:creationId xmlns:p14="http://schemas.microsoft.com/office/powerpoint/2010/main" val="37162411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2679"/>
            <a:ext cx="4788024" cy="1477328"/>
          </a:xfrm>
          <a:prstGeom prst="rect">
            <a:avLst/>
          </a:prstGeom>
          <a:noFill/>
        </p:spPr>
        <p:txBody>
          <a:bodyPr wrap="square" rtlCol="0">
            <a:spAutoFit/>
          </a:bodyPr>
          <a:lstStyle/>
          <a:p>
            <a:r>
              <a:rPr lang="el-GR" dirty="0" smtClean="0"/>
              <a:t>Ακόμα και την </a:t>
            </a:r>
            <a:r>
              <a:rPr lang="el-GR" dirty="0"/>
              <a:t>ώρα της οικογενειακής λατρείας </a:t>
            </a:r>
            <a:r>
              <a:rPr lang="el-GR" dirty="0" smtClean="0"/>
              <a:t>δεν μπορούσε </a:t>
            </a:r>
            <a:r>
              <a:rPr lang="el-GR" dirty="0"/>
              <a:t>να συγκεντρωθεί κι ούτε </a:t>
            </a:r>
            <a:r>
              <a:rPr lang="el-GR" dirty="0" smtClean="0"/>
              <a:t>καν άκουγε</a:t>
            </a:r>
            <a:r>
              <a:rPr lang="el-GR" dirty="0"/>
              <a:t>, μέχρι την ώρα που ο μπαμπάς </a:t>
            </a:r>
            <a:r>
              <a:rPr lang="el-GR" dirty="0" smtClean="0"/>
              <a:t>του άρχισε </a:t>
            </a:r>
            <a:r>
              <a:rPr lang="el-GR" dirty="0"/>
              <a:t>να διαβάζει –σαν να μην υπήρχαν άλλα εδάφια!– το εδάφιο από την Β’ </a:t>
            </a:r>
            <a:r>
              <a:rPr lang="el-GR" dirty="0" smtClean="0"/>
              <a:t>Προς </a:t>
            </a:r>
            <a:r>
              <a:rPr lang="el-GR" dirty="0" err="1" smtClean="0"/>
              <a:t>Τιμόθεον</a:t>
            </a:r>
            <a:r>
              <a:rPr lang="el-GR"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796" y="4005064"/>
            <a:ext cx="5143428" cy="223224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124" y="-25401"/>
            <a:ext cx="4372300" cy="5832648"/>
          </a:xfrm>
          <a:prstGeom prst="rect">
            <a:avLst/>
          </a:prstGeom>
        </p:spPr>
      </p:pic>
    </p:spTree>
    <p:extLst>
      <p:ext uri="{BB962C8B-B14F-4D97-AF65-F5344CB8AC3E}">
        <p14:creationId xmlns:p14="http://schemas.microsoft.com/office/powerpoint/2010/main" val="53340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2679"/>
            <a:ext cx="4940124" cy="3693319"/>
          </a:xfrm>
          <a:prstGeom prst="rect">
            <a:avLst/>
          </a:prstGeom>
          <a:solidFill>
            <a:schemeClr val="tx2">
              <a:lumMod val="50000"/>
            </a:schemeClr>
          </a:solidFill>
        </p:spPr>
        <p:txBody>
          <a:bodyPr wrap="square" rtlCol="0">
            <a:spAutoFit/>
          </a:bodyPr>
          <a:lstStyle/>
          <a:p>
            <a:r>
              <a:rPr lang="el-GR" dirty="0" smtClean="0">
                <a:solidFill>
                  <a:srgbClr val="FFFF00"/>
                </a:solidFill>
              </a:rPr>
              <a:t>«Αγωνίστηκα τον ωραίο αγώνα, έτρεξα το δρόμο ως το τέλος, φύλαξα την πίστη. Τώρα πια με περιμένει το στεφάνι της δικαιοσύνης, που μ’ αυτό θα με ανταμείψει ο Κύριος εκείνη την ημέρα, ο δίκαιος κριτής. Κι όχι μόνο εμένα, αλλά κι όλους εκείνους που περιμένουν με αγάπη τον ερχομό του».   Ο Παύλος έλεγε στον Τιμόθεο ότι είχε αγωνιστεί έναν ωραίο αγώνα και είχε φυλάξει την πίστη. Ο Τιμόθεος έπρεπε να ακολουθήσει τα βήματά του. Το ίδιο και ο Τσάρλυ (κλικ 35). Η ανταμοιβή θα ήταν πολύ μεγαλύτερη από τα τιποτένια δέκα δολάρια.  Ωστόσο ο Τσάρλυ εξακολουθούσε να μην ξέρει τι να κάνει. </a:t>
            </a:r>
            <a:endParaRPr lang="el-GR" dirty="0">
              <a:solidFill>
                <a:srgbClr val="FFFF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0" y="4149080"/>
            <a:ext cx="5385085" cy="233712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2122" y="0"/>
            <a:ext cx="4081877" cy="544522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6136" y="5589240"/>
            <a:ext cx="2857500" cy="676275"/>
          </a:xfrm>
          <a:prstGeom prst="rect">
            <a:avLst/>
          </a:prstGeom>
        </p:spPr>
      </p:pic>
    </p:spTree>
    <p:extLst>
      <p:ext uri="{BB962C8B-B14F-4D97-AF65-F5344CB8AC3E}">
        <p14:creationId xmlns:p14="http://schemas.microsoft.com/office/powerpoint/2010/main" val="147516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784976" cy="646331"/>
          </a:xfrm>
          <a:prstGeom prst="rect">
            <a:avLst/>
          </a:prstGeom>
          <a:noFill/>
        </p:spPr>
        <p:txBody>
          <a:bodyPr wrap="square" rtlCol="0">
            <a:spAutoFit/>
          </a:bodyPr>
          <a:lstStyle/>
          <a:p>
            <a:r>
              <a:rPr lang="el-GR" dirty="0" smtClean="0"/>
              <a:t>Όταν σηκώθηκε από το κρεβάτι του το επόμενο πρωί, βρέθηκε μπροστά σε μια δύσκολη απόφαση </a:t>
            </a:r>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692696"/>
            <a:ext cx="2175544" cy="611762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772816"/>
            <a:ext cx="4762500" cy="3629025"/>
          </a:xfrm>
          <a:prstGeom prst="rect">
            <a:avLst/>
          </a:prstGeom>
        </p:spPr>
      </p:pic>
      <p:sp>
        <p:nvSpPr>
          <p:cNvPr id="7" name="TextBox 6"/>
          <p:cNvSpPr txBox="1"/>
          <p:nvPr/>
        </p:nvSpPr>
        <p:spPr>
          <a:xfrm>
            <a:off x="467544" y="1268760"/>
            <a:ext cx="5112568" cy="3139321"/>
          </a:xfrm>
          <a:prstGeom prst="rect">
            <a:avLst/>
          </a:prstGeom>
          <a:solidFill>
            <a:schemeClr val="tx1"/>
          </a:solidFill>
        </p:spPr>
        <p:txBody>
          <a:bodyPr wrap="square" rtlCol="0">
            <a:spAutoFit/>
          </a:bodyPr>
          <a:lstStyle/>
          <a:p>
            <a:r>
              <a:rPr lang="el-GR" b="1" dirty="0" smtClean="0">
                <a:solidFill>
                  <a:schemeClr val="bg1"/>
                </a:solidFill>
              </a:rPr>
              <a:t>Θα πήγαινε στο Κυριακό Σχολείο ή στη δουλειά του; Αν πήγαινε στο Κυριακό Σχολείο, δεν θα είχε αρκετά χρήματα για την κατασκήνωση.</a:t>
            </a:r>
          </a:p>
          <a:p>
            <a:r>
              <a:rPr lang="el-GR" b="1" dirty="0" smtClean="0">
                <a:solidFill>
                  <a:schemeClr val="bg1"/>
                </a:solidFill>
              </a:rPr>
              <a:t>Ο Τσάρλυ συνήθως περίμενε την ώρα της οικογενειακής λατρείας για να διαβάσει την Αγία του Γραφή. Τώρα όμως ήθελε να βρει κάτι για τον εαυτό του. Έτσι άνοιξε την Αγία Γραφή στην Β’ Προς Τιμόθεο κι εκεί διάβασε: «Αν υπομένουμε, μαζί του και θα βασιλέψουμε. Αν τον αρνηθούμε, κι εκείνος θα μας αρνηθεί». Είχε πια πάρει την απόφασή του. </a:t>
            </a:r>
            <a:endParaRPr lang="el-GR" b="1" dirty="0">
              <a:solidFill>
                <a:schemeClr val="bg1"/>
              </a:solidFill>
            </a:endParaRPr>
          </a:p>
        </p:txBody>
      </p:sp>
    </p:spTree>
    <p:extLst>
      <p:ext uri="{BB962C8B-B14F-4D97-AF65-F5344CB8AC3E}">
        <p14:creationId xmlns:p14="http://schemas.microsoft.com/office/powerpoint/2010/main" val="407967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32048"/>
            <a:ext cx="6120680" cy="2031325"/>
          </a:xfrm>
          <a:prstGeom prst="rect">
            <a:avLst/>
          </a:prstGeom>
          <a:solidFill>
            <a:srgbClr val="FF0000"/>
          </a:solidFill>
        </p:spPr>
        <p:txBody>
          <a:bodyPr wrap="square" rtlCol="0">
            <a:spAutoFit/>
          </a:bodyPr>
          <a:lstStyle/>
          <a:p>
            <a:r>
              <a:rPr lang="el-GR" dirty="0" smtClean="0">
                <a:ln>
                  <a:solidFill>
                    <a:schemeClr val="tx1"/>
                  </a:solidFill>
                </a:ln>
              </a:rPr>
              <a:t>Ο κύριος Λόγκαν στεκόταν στα μπροστινά σκαλιά της εκκλησίας όταν έφτασε ο Τσάρλυ</a:t>
            </a:r>
          </a:p>
          <a:p>
            <a:r>
              <a:rPr lang="el-GR" dirty="0" smtClean="0">
                <a:ln>
                  <a:solidFill>
                    <a:schemeClr val="tx1"/>
                  </a:solidFill>
                </a:ln>
              </a:rPr>
              <a:t>Ο κύριος Λόγκαν φαινόταν πολύ πιο χαρούμενος από όσο αισθανόταν ο Τσάρλυ, που προσπάθησε να του χαμογελάσει. «Γεια σας, κύριε Λόγκαν. Πως πάει το Θερινό Σχολείο «Πολύ καλά», είπε ο κύριος Λόγκαν. «Όλα καλά, εκτός από τον Κοκκινομάλλη. Τα παράτησε την Πέμπτη».</a:t>
            </a:r>
            <a:endParaRPr lang="el-GR" dirty="0">
              <a:ln>
                <a:solidFill>
                  <a:schemeClr val="tx1"/>
                </a:solidFill>
              </a:ln>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8062" y="2065611"/>
            <a:ext cx="1666338" cy="479238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184" y="163510"/>
            <a:ext cx="2381250" cy="6753225"/>
          </a:xfrm>
          <a:prstGeom prst="rect">
            <a:avLst/>
          </a:prstGeom>
        </p:spPr>
      </p:pic>
    </p:spTree>
    <p:extLst>
      <p:ext uri="{BB962C8B-B14F-4D97-AF65-F5344CB8AC3E}">
        <p14:creationId xmlns:p14="http://schemas.microsoft.com/office/powerpoint/2010/main" val="3883851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32048"/>
            <a:ext cx="4420558" cy="3693319"/>
          </a:xfrm>
          <a:prstGeom prst="rect">
            <a:avLst/>
          </a:prstGeom>
          <a:solidFill>
            <a:srgbClr val="FF0000"/>
          </a:solidFill>
        </p:spPr>
        <p:txBody>
          <a:bodyPr wrap="square" rtlCol="0">
            <a:spAutoFit/>
          </a:bodyPr>
          <a:lstStyle/>
          <a:p>
            <a:r>
              <a:rPr lang="el-GR" dirty="0" smtClean="0">
                <a:ln>
                  <a:solidFill>
                    <a:schemeClr val="tx1"/>
                  </a:solidFill>
                </a:ln>
              </a:rPr>
              <a:t>Ο Τσάρλυ δεν μπορούσε να το πιστέψει. «Τα παράτησε, και σεις είστε ακόμα χαρούμενος και συνεχίζετε να προσπαθείτε; Ακόμα κι όταν έχετε να κάνετε με εκείνα τα ζωηρά παιδιά από το </a:t>
            </a:r>
            <a:r>
              <a:rPr lang="el-GR" dirty="0" err="1" smtClean="0">
                <a:ln>
                  <a:solidFill>
                    <a:schemeClr val="tx1"/>
                  </a:solidFill>
                </a:ln>
              </a:rPr>
              <a:t>Σλόκαμ</a:t>
            </a:r>
            <a:r>
              <a:rPr lang="el-GR" dirty="0" smtClean="0">
                <a:ln>
                  <a:solidFill>
                    <a:schemeClr val="tx1"/>
                  </a:solidFill>
                </a:ln>
              </a:rPr>
              <a:t> </a:t>
            </a:r>
            <a:r>
              <a:rPr lang="el-GR" dirty="0" err="1" smtClean="0">
                <a:ln>
                  <a:solidFill>
                    <a:schemeClr val="tx1"/>
                  </a:solidFill>
                </a:ln>
              </a:rPr>
              <a:t>Άλει</a:t>
            </a:r>
            <a:r>
              <a:rPr lang="el-GR" dirty="0" smtClean="0">
                <a:ln>
                  <a:solidFill>
                    <a:schemeClr val="tx1"/>
                  </a:solidFill>
                </a:ln>
              </a:rPr>
              <a:t>;»</a:t>
            </a:r>
          </a:p>
          <a:p>
            <a:r>
              <a:rPr lang="el-GR" dirty="0" smtClean="0">
                <a:ln>
                  <a:solidFill>
                    <a:schemeClr val="tx1"/>
                  </a:solidFill>
                </a:ln>
              </a:rPr>
              <a:t>«Φυσικά, Τσάρλυ», του απάντησε ο κύριος Λόγκαν, μιλώντας αργά. «Μερικές φορές κι εγώ αισθάνομαι ότι θέλω να τα παρατήσω, αλλά τότε θυμάμαι το αγαπημένο μου εδάφιο: ‘Κι όταν κάνουμε το καλό, ας μην αποκάμουμε. Γιατί, αν αντέξουμε ως το τέλος, θα θερίσουμε τον καρπό στον κατάλληλο καιρό’». </a:t>
            </a:r>
            <a:endParaRPr lang="el-GR" dirty="0">
              <a:ln>
                <a:solidFill>
                  <a:schemeClr val="tx1"/>
                </a:solidFill>
              </a:ln>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8062" y="2065611"/>
            <a:ext cx="1666338" cy="479238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184" y="163510"/>
            <a:ext cx="2381250" cy="675322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438" y="167082"/>
            <a:ext cx="4762500" cy="6448425"/>
          </a:xfrm>
          <a:prstGeom prst="rect">
            <a:avLst/>
          </a:prstGeom>
        </p:spPr>
      </p:pic>
    </p:spTree>
    <p:extLst>
      <p:ext uri="{BB962C8B-B14F-4D97-AF65-F5344CB8AC3E}">
        <p14:creationId xmlns:p14="http://schemas.microsoft.com/office/powerpoint/2010/main" val="93340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32048"/>
            <a:ext cx="4420558" cy="2031325"/>
          </a:xfrm>
          <a:prstGeom prst="rect">
            <a:avLst/>
          </a:prstGeom>
          <a:solidFill>
            <a:srgbClr val="FF0000"/>
          </a:solidFill>
        </p:spPr>
        <p:txBody>
          <a:bodyPr wrap="square" rtlCol="0">
            <a:spAutoFit/>
          </a:bodyPr>
          <a:lstStyle/>
          <a:p>
            <a:r>
              <a:rPr lang="el-GR" dirty="0" smtClean="0">
                <a:ln>
                  <a:solidFill>
                    <a:schemeClr val="tx1"/>
                  </a:solidFill>
                </a:ln>
              </a:rPr>
              <a:t>Ο Τσάρλυ κούνησε μηχανικά το κεφάλι του σα να συμφωνούσε. Μέσα στο κτίριο βρίσκονταν παντού αγόρια και κορίτσια. Ο Τσάρλυ κοίταξε γύρω του, αλλά ο Κοκκινομάλλης δε βρισκόταν πουθενά. Ο Πρέστον, φυσικά, ήταν στην Καλιφόρνια. Ένιωσε κάπως μοναχικά.</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8062" y="2065611"/>
            <a:ext cx="1666338" cy="479238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184" y="163510"/>
            <a:ext cx="2381250" cy="6753225"/>
          </a:xfrm>
          <a:prstGeom prst="rect">
            <a:avLst/>
          </a:prstGeom>
        </p:spPr>
      </p:pic>
    </p:spTree>
    <p:extLst>
      <p:ext uri="{BB962C8B-B14F-4D97-AF65-F5344CB8AC3E}">
        <p14:creationId xmlns:p14="http://schemas.microsoft.com/office/powerpoint/2010/main" val="215890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32048"/>
            <a:ext cx="4420558" cy="1200329"/>
          </a:xfrm>
          <a:prstGeom prst="rect">
            <a:avLst/>
          </a:prstGeom>
          <a:solidFill>
            <a:srgbClr val="FF0000"/>
          </a:solidFill>
        </p:spPr>
        <p:txBody>
          <a:bodyPr wrap="square" rtlCol="0">
            <a:spAutoFit/>
          </a:bodyPr>
          <a:lstStyle/>
          <a:p>
            <a:r>
              <a:rPr lang="el-GR" dirty="0" smtClean="0">
                <a:ln>
                  <a:solidFill>
                    <a:schemeClr val="tx1"/>
                  </a:solidFill>
                </a:ln>
              </a:rPr>
              <a:t>Όπως πάντα, το μάθημα του κύριου Λόγκαν ήταν καλό και χρήσιμο Αυτή τη φορά μίλησε για τον Ιωάννη Μάρκο, έναν άλλο βοηθό του αποστόλου Παύλου (κλικ).</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184" y="163510"/>
            <a:ext cx="2381250" cy="67532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61826"/>
            <a:ext cx="3384376" cy="296697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2687" y="3561826"/>
            <a:ext cx="1861001" cy="318797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6024" y="620688"/>
            <a:ext cx="1786649" cy="4797152"/>
          </a:xfrm>
          <a:prstGeom prst="rect">
            <a:avLst/>
          </a:prstGeom>
        </p:spPr>
      </p:pic>
    </p:spTree>
    <p:extLst>
      <p:ext uri="{BB962C8B-B14F-4D97-AF65-F5344CB8AC3E}">
        <p14:creationId xmlns:p14="http://schemas.microsoft.com/office/powerpoint/2010/main" val="265516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32048"/>
            <a:ext cx="4824536" cy="2585323"/>
          </a:xfrm>
          <a:prstGeom prst="rect">
            <a:avLst/>
          </a:prstGeom>
          <a:solidFill>
            <a:srgbClr val="FF0000"/>
          </a:solidFill>
        </p:spPr>
        <p:txBody>
          <a:bodyPr wrap="square" rtlCol="0">
            <a:spAutoFit/>
          </a:bodyPr>
          <a:lstStyle/>
          <a:p>
            <a:r>
              <a:rPr lang="el-GR" dirty="0" smtClean="0">
                <a:ln>
                  <a:solidFill>
                    <a:schemeClr val="tx1"/>
                  </a:solidFill>
                </a:ln>
              </a:rPr>
              <a:t>Όπως ο Τιμόθεος, έτσι κι ο Ιωάννης Μάρκος είχε μια πιστή χριστιανή μητέρα. Μάλιστα στο σπίτι του μαζεύονταν άνθρωποι για να προσευχηθούν. Όταν ο Παύλος κι ο Βαρνάβας έκαναν το πρώτο τους ιεραποστολικό ταξίδι, ο Ιωάννης Μάρκος πήγε μαζί τους. Μαζί τους έζησε συναρπαστικές περιπέτειες και επισκέφτηκε καινούρια μέρη. Όμως, για κάποιο λόγο, ο Ιωάννης Μάρκος εγκατέλειψε τους συντρόφους του.</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2750" y="185213"/>
            <a:ext cx="2381250" cy="67532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61826"/>
            <a:ext cx="3384376" cy="296697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2687" y="3561826"/>
            <a:ext cx="1861001" cy="318797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476672"/>
            <a:ext cx="1786649" cy="4797152"/>
          </a:xfrm>
          <a:prstGeom prst="rect">
            <a:avLst/>
          </a:prstGeom>
        </p:spPr>
      </p:pic>
    </p:spTree>
    <p:extLst>
      <p:ext uri="{BB962C8B-B14F-4D97-AF65-F5344CB8AC3E}">
        <p14:creationId xmlns:p14="http://schemas.microsoft.com/office/powerpoint/2010/main" val="22481770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32048"/>
            <a:ext cx="4896544" cy="2308324"/>
          </a:xfrm>
          <a:prstGeom prst="rect">
            <a:avLst/>
          </a:prstGeom>
          <a:solidFill>
            <a:srgbClr val="FF0000"/>
          </a:solidFill>
        </p:spPr>
        <p:txBody>
          <a:bodyPr wrap="square" rtlCol="0">
            <a:spAutoFit/>
          </a:bodyPr>
          <a:lstStyle/>
          <a:p>
            <a:r>
              <a:rPr lang="el-GR" dirty="0" smtClean="0">
                <a:ln>
                  <a:solidFill>
                    <a:schemeClr val="tx1"/>
                  </a:solidFill>
                </a:ln>
              </a:rPr>
              <a:t>Στα μισά του ταξιδιού στράφηκε πίσω και γύρισε στο σπίτι του. Όταν ο Παύλος και ο Βαρνάβας προετοιμάζονταν να φύγουν σε νέο ιεραποστολικό ταξίδι, διαφώνησαν έντονα επειδή ο Παύλος δεν ήθελε να πάρουν μαζί τους αυτόν που τους είχε εγκαταλείψει. Τελικά, ο Παύλος κι ο Βαρνάβας έφυγαν χωριστά, κι όλα αυτά επειδή ο Ιωάννης Μάρκος είχε παραιτηθεί.</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0578" y="116731"/>
            <a:ext cx="2381250" cy="67532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61826"/>
            <a:ext cx="3384376" cy="296697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2687" y="3561826"/>
            <a:ext cx="1861001" cy="318797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0276" y="607244"/>
            <a:ext cx="1786649" cy="4797152"/>
          </a:xfrm>
          <a:prstGeom prst="rect">
            <a:avLst/>
          </a:prstGeom>
        </p:spPr>
      </p:pic>
    </p:spTree>
    <p:extLst>
      <p:ext uri="{BB962C8B-B14F-4D97-AF65-F5344CB8AC3E}">
        <p14:creationId xmlns:p14="http://schemas.microsoft.com/office/powerpoint/2010/main" val="37630609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32048"/>
            <a:ext cx="5040560" cy="3416320"/>
          </a:xfrm>
          <a:prstGeom prst="rect">
            <a:avLst/>
          </a:prstGeom>
          <a:solidFill>
            <a:srgbClr val="FF0000"/>
          </a:solidFill>
        </p:spPr>
        <p:txBody>
          <a:bodyPr wrap="square" rtlCol="0">
            <a:spAutoFit/>
          </a:bodyPr>
          <a:lstStyle/>
          <a:p>
            <a:r>
              <a:rPr lang="el-GR" dirty="0" smtClean="0">
                <a:ln>
                  <a:solidFill>
                    <a:schemeClr val="tx1"/>
                  </a:solidFill>
                </a:ln>
              </a:rPr>
              <a:t>Ωστόσο, ο Βαρνάβας τον πήρε μαζί του και τελικά αποδείχτηκε χρήσιμος. Αυτό το ξέρουμε γιατί αργότερα ο Παύλος έγραψε στον Τιμόθεο να του φέρει τον Ιωάννη Μάρκο. Τελικά, ο Παύλος παραδέχτηκε ότι μπορούσε να είναι χρήσιμος. Εξάλλου, ο Ιωάννης Μάρκος έγραψε το Ευαγγέλιο του Μάρκου, το οποίο μίλησε σε πολλούς ανθρώπους για τη ζωή του Ιησού. «Όμως», είπε ο κύριος Λόγκαν, «από τον Ιωάννη Μάρκο πρέπει να μάθουμε να μην τα παρατάμε εύκολα. Δείτε σε τι αναστάτωση μπλέχτηκε με το να χάσει το θάρρος του και να βιαστεί να τα παρατήσει!»</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2859" y="190339"/>
            <a:ext cx="2381250" cy="675322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61826"/>
            <a:ext cx="3384376" cy="296697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2687" y="3561826"/>
            <a:ext cx="1861001" cy="318797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620688"/>
            <a:ext cx="1786649" cy="4797152"/>
          </a:xfrm>
          <a:prstGeom prst="rect">
            <a:avLst/>
          </a:prstGeom>
        </p:spPr>
      </p:pic>
    </p:spTree>
    <p:extLst>
      <p:ext uri="{BB962C8B-B14F-4D97-AF65-F5344CB8AC3E}">
        <p14:creationId xmlns:p14="http://schemas.microsoft.com/office/powerpoint/2010/main" val="22441313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772816"/>
            <a:ext cx="2249502" cy="5301208"/>
          </a:xfrm>
          <a:prstGeom prst="rect">
            <a:avLst/>
          </a:prstGeom>
        </p:spPr>
      </p:pic>
      <p:sp>
        <p:nvSpPr>
          <p:cNvPr id="6" name="TextBox 5"/>
          <p:cNvSpPr txBox="1"/>
          <p:nvPr/>
        </p:nvSpPr>
        <p:spPr>
          <a:xfrm>
            <a:off x="3203848" y="116632"/>
            <a:ext cx="5688632" cy="2031325"/>
          </a:xfrm>
          <a:prstGeom prst="rect">
            <a:avLst/>
          </a:prstGeom>
          <a:noFill/>
        </p:spPr>
        <p:txBody>
          <a:bodyPr wrap="square" rtlCol="0">
            <a:spAutoFit/>
          </a:bodyPr>
          <a:lstStyle/>
          <a:p>
            <a:r>
              <a:rPr lang="el-GR" b="1" dirty="0" smtClean="0"/>
              <a:t>Τώρα πια ο Τσάρλυ ήξερε ότι είχε κάνει το σωστό. Όταν σηκώθηκε να φύγει έψαξε το Κοκκινομάλλη, αλλά δεν μπόρεσε να τον βρει πουθενά. Ή μήπως αυτό που είδε στην πίσω πόρτα ήταν ένα κόκκινο κεφάλι; Μάλλον όχι. Ο Κοκκινομάλλης τα είχε παρατήσει κι ο Τσάρλυ δεν θα μπορούσε να μαζέψει τα απαραίτητα χρήματα για την κατασκήνωση.</a:t>
            </a:r>
          </a:p>
        </p:txBody>
      </p:sp>
    </p:spTree>
    <p:extLst>
      <p:ext uri="{BB962C8B-B14F-4D97-AF65-F5344CB8AC3E}">
        <p14:creationId xmlns:p14="http://schemas.microsoft.com/office/powerpoint/2010/main" val="4200969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03848" y="116632"/>
            <a:ext cx="5688632" cy="1477328"/>
          </a:xfrm>
          <a:prstGeom prst="rect">
            <a:avLst/>
          </a:prstGeom>
          <a:noFill/>
        </p:spPr>
        <p:txBody>
          <a:bodyPr wrap="square" rtlCol="0">
            <a:spAutoFit/>
          </a:bodyPr>
          <a:lstStyle/>
          <a:p>
            <a:r>
              <a:rPr lang="el-GR" b="1" dirty="0" smtClean="0"/>
              <a:t>Δεν είχε καταφέρει να γίνει καλός ιεραπόστολος για τον </a:t>
            </a:r>
            <a:r>
              <a:rPr lang="el-GR" b="1" dirty="0" err="1" smtClean="0"/>
              <a:t>Τζο</a:t>
            </a:r>
            <a:r>
              <a:rPr lang="el-GR" b="1" dirty="0" smtClean="0"/>
              <a:t> και τους υπόλοιπους, επιπλέον, ο κύριος </a:t>
            </a:r>
            <a:r>
              <a:rPr lang="el-GR" b="1" dirty="0" err="1" smtClean="0"/>
              <a:t>Ουίλκινσον</a:t>
            </a:r>
            <a:r>
              <a:rPr lang="el-GR" b="1" dirty="0" smtClean="0"/>
              <a:t> ήταν θυμωμένος. Ποια ήταν η διαφορά; Είχε προσπαθήσει να δώσει καλή μαρτυρία. «Νιώθω ότι θέλω να τα παρατήσω», μουρμούρισε.</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4068"/>
            <a:ext cx="2381250" cy="6848475"/>
          </a:xfrm>
          <a:prstGeom prst="rect">
            <a:avLst/>
          </a:prstGeom>
        </p:spPr>
      </p:pic>
      <p:sp>
        <p:nvSpPr>
          <p:cNvPr id="3" name="TextBox 2"/>
          <p:cNvSpPr txBox="1"/>
          <p:nvPr/>
        </p:nvSpPr>
        <p:spPr>
          <a:xfrm>
            <a:off x="4211960" y="2060848"/>
            <a:ext cx="4680520" cy="2308324"/>
          </a:xfrm>
          <a:prstGeom prst="rect">
            <a:avLst/>
          </a:prstGeom>
          <a:noFill/>
        </p:spPr>
        <p:txBody>
          <a:bodyPr wrap="square" rtlCol="0">
            <a:spAutoFit/>
          </a:bodyPr>
          <a:lstStyle/>
          <a:p>
            <a:r>
              <a:rPr lang="el-GR" dirty="0" smtClean="0"/>
              <a:t>ΕΦΑΡΜΟΓΗ</a:t>
            </a:r>
          </a:p>
          <a:p>
            <a:r>
              <a:rPr lang="el-GR" dirty="0" smtClean="0"/>
              <a:t>Τα αγόρια και τα κορίτσια απογοητεύονται συχνά, όπως και ο Τσάρλυ. Μόνο όταν</a:t>
            </a:r>
          </a:p>
          <a:p>
            <a:r>
              <a:rPr lang="el-GR" dirty="0" smtClean="0"/>
              <a:t>εμπιστευόμαστε το Άγιο Πνεύμα του Θεού μπορούμε να μάθουμε να στεκόμαστε στη</a:t>
            </a:r>
          </a:p>
          <a:p>
            <a:r>
              <a:rPr lang="el-GR" dirty="0" smtClean="0"/>
              <a:t>θέση μας για Αυτόν ακόμα κι όταν αυτό είναι δύσκολο.</a:t>
            </a:r>
          </a:p>
          <a:p>
            <a:endParaRPr lang="el-GR" dirty="0"/>
          </a:p>
        </p:txBody>
      </p:sp>
    </p:spTree>
    <p:extLst>
      <p:ext uri="{BB962C8B-B14F-4D97-AF65-F5344CB8AC3E}">
        <p14:creationId xmlns:p14="http://schemas.microsoft.com/office/powerpoint/2010/main" val="160103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TotalTime>
  <Words>2145</Words>
  <Application>Microsoft Office PowerPoint</Application>
  <PresentationFormat>On-screen Show (4:3)</PresentationFormat>
  <Paragraphs>67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Έρχονται απογοητεύσεις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Έρχονται απογοητεύσεις</dc:title>
  <dc:creator>Pavlos Michas</dc:creator>
  <cp:lastModifiedBy>Pavlos Michas</cp:lastModifiedBy>
  <cp:revision>17</cp:revision>
  <dcterms:created xsi:type="dcterms:W3CDTF">2016-08-29T03:46:03Z</dcterms:created>
  <dcterms:modified xsi:type="dcterms:W3CDTF">2016-08-29T12:07:45Z</dcterms:modified>
</cp:coreProperties>
</file>